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6" r:id="rId3"/>
    <p:sldId id="267" r:id="rId4"/>
    <p:sldId id="268" r:id="rId5"/>
    <p:sldId id="257" r:id="rId6"/>
    <p:sldId id="258" r:id="rId7"/>
    <p:sldId id="259" r:id="rId8"/>
    <p:sldId id="260" r:id="rId9"/>
    <p:sldId id="261" r:id="rId10"/>
    <p:sldId id="262"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9"/>
    <p:restoredTop sz="94674"/>
  </p:normalViewPr>
  <p:slideViewPr>
    <p:cSldViewPr snapToGrid="0" snapToObjects="1">
      <p:cViewPr varScale="1">
        <p:scale>
          <a:sx n="94" d="100"/>
          <a:sy n="94" d="100"/>
        </p:scale>
        <p:origin x="96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10/6/18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62424-6FCC-CC48-BE7A-586F16E67EA8}"/>
              </a:ext>
            </a:extLst>
          </p:cNvPr>
          <p:cNvSpPr>
            <a:spLocks noGrp="1"/>
          </p:cNvSpPr>
          <p:nvPr>
            <p:ph type="ctrTitle"/>
          </p:nvPr>
        </p:nvSpPr>
        <p:spPr/>
        <p:txBody>
          <a:bodyPr/>
          <a:lstStyle/>
          <a:p>
            <a:r>
              <a:rPr lang="en-US" dirty="0"/>
              <a:t>St. Francis of Assisi</a:t>
            </a:r>
          </a:p>
        </p:txBody>
      </p:sp>
      <p:sp>
        <p:nvSpPr>
          <p:cNvPr id="3" name="Subtitle 2">
            <a:extLst>
              <a:ext uri="{FF2B5EF4-FFF2-40B4-BE49-F238E27FC236}">
                <a16:creationId xmlns:a16="http://schemas.microsoft.com/office/drawing/2014/main" id="{7C5DD61C-B7BA-2B43-BF40-F4B86D6EB97A}"/>
              </a:ext>
            </a:extLst>
          </p:cNvPr>
          <p:cNvSpPr>
            <a:spLocks noGrp="1"/>
          </p:cNvSpPr>
          <p:nvPr>
            <p:ph type="subTitle" idx="1"/>
          </p:nvPr>
        </p:nvSpPr>
        <p:spPr/>
        <p:txBody>
          <a:bodyPr>
            <a:normAutofit/>
          </a:bodyPr>
          <a:lstStyle/>
          <a:p>
            <a:r>
              <a:rPr lang="en-US" sz="2800" dirty="0">
                <a:latin typeface="+mj-lt"/>
              </a:rPr>
              <a:t>Master of Prayer</a:t>
            </a:r>
          </a:p>
        </p:txBody>
      </p:sp>
      <p:pic>
        <p:nvPicPr>
          <p:cNvPr id="5" name="Picture 4">
            <a:extLst>
              <a:ext uri="{FF2B5EF4-FFF2-40B4-BE49-F238E27FC236}">
                <a16:creationId xmlns:a16="http://schemas.microsoft.com/office/drawing/2014/main" id="{E33BD72E-5689-E342-89F4-F4EBDA31FE81}"/>
              </a:ext>
            </a:extLst>
          </p:cNvPr>
          <p:cNvPicPr>
            <a:picLocks noChangeAspect="1"/>
          </p:cNvPicPr>
          <p:nvPr/>
        </p:nvPicPr>
        <p:blipFill>
          <a:blip r:embed="rId2"/>
          <a:stretch>
            <a:fillRect/>
          </a:stretch>
        </p:blipFill>
        <p:spPr>
          <a:xfrm>
            <a:off x="9503410" y="1388319"/>
            <a:ext cx="2451100" cy="3314700"/>
          </a:xfrm>
          <a:prstGeom prst="rect">
            <a:avLst/>
          </a:prstGeom>
        </p:spPr>
      </p:pic>
    </p:spTree>
    <p:extLst>
      <p:ext uri="{BB962C8B-B14F-4D97-AF65-F5344CB8AC3E}">
        <p14:creationId xmlns:p14="http://schemas.microsoft.com/office/powerpoint/2010/main" val="3148876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105E3B-9791-034C-959D-0EA1082169F4}"/>
              </a:ext>
            </a:extLst>
          </p:cNvPr>
          <p:cNvSpPr txBox="1"/>
          <p:nvPr/>
        </p:nvSpPr>
        <p:spPr>
          <a:xfrm>
            <a:off x="1080866" y="1460944"/>
            <a:ext cx="7344000" cy="4401205"/>
          </a:xfrm>
          <a:prstGeom prst="rect">
            <a:avLst/>
          </a:prstGeom>
          <a:noFill/>
        </p:spPr>
        <p:txBody>
          <a:bodyPr wrap="square" rtlCol="0">
            <a:spAutoFit/>
          </a:bodyPr>
          <a:lstStyle/>
          <a:p>
            <a:r>
              <a:rPr lang="en-US" sz="2000" dirty="0"/>
              <a:t>All of us lesser brothers, useless servants, humbly ask and beg those who wish to serve the Lord God within the holy Catholic and Apostolic Church and all the following orders: priests, deacons, </a:t>
            </a:r>
            <a:r>
              <a:rPr lang="en-US" sz="2000" dirty="0" err="1"/>
              <a:t>subdeacons</a:t>
            </a:r>
            <a:r>
              <a:rPr lang="en-US" sz="2000" dirty="0"/>
              <a:t>, acolytes, exorcists, lectors, porters, and all clerics, all religious men and women, all penitents and youths, the poor and needy, kings and princes, workers and farmers, servants and masters, all virgins, continent and married women, all lay people, men and women, all children, adolescents, young and old, the healthy and the sick, all the small and great, all peoples, races, tribes, and tongues, all nations and all peoples everywhere on earth, who are and who will be to persevere in the true faith and in penance for otherwise no one will be saved. (ER XXIII: 7)</a:t>
            </a:r>
          </a:p>
        </p:txBody>
      </p:sp>
      <p:sp>
        <p:nvSpPr>
          <p:cNvPr id="3" name="TextBox 2">
            <a:extLst>
              <a:ext uri="{FF2B5EF4-FFF2-40B4-BE49-F238E27FC236}">
                <a16:creationId xmlns:a16="http://schemas.microsoft.com/office/drawing/2014/main" id="{9D68990F-EA25-784C-A252-A00AB07F215D}"/>
              </a:ext>
            </a:extLst>
          </p:cNvPr>
          <p:cNvSpPr txBox="1"/>
          <p:nvPr/>
        </p:nvSpPr>
        <p:spPr>
          <a:xfrm>
            <a:off x="1586124" y="720000"/>
            <a:ext cx="8378676" cy="584775"/>
          </a:xfrm>
          <a:prstGeom prst="rect">
            <a:avLst/>
          </a:prstGeom>
          <a:noFill/>
        </p:spPr>
        <p:txBody>
          <a:bodyPr wrap="square" rtlCol="0">
            <a:spAutoFit/>
          </a:bodyPr>
          <a:lstStyle/>
          <a:p>
            <a:r>
              <a:rPr lang="en-US" sz="3200" b="1" dirty="0">
                <a:solidFill>
                  <a:schemeClr val="accent1"/>
                </a:solidFill>
                <a:latin typeface="+mj-lt"/>
              </a:rPr>
              <a:t>Pray With Our Brothers and Sisters</a:t>
            </a:r>
          </a:p>
        </p:txBody>
      </p:sp>
      <p:pic>
        <p:nvPicPr>
          <p:cNvPr id="5" name="Picture 4">
            <a:extLst>
              <a:ext uri="{FF2B5EF4-FFF2-40B4-BE49-F238E27FC236}">
                <a16:creationId xmlns:a16="http://schemas.microsoft.com/office/drawing/2014/main" id="{5C1A3435-3EDF-8244-9EFE-F82B5BE86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4866" y="1707088"/>
            <a:ext cx="3606462" cy="3290213"/>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80943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ACE9CA-8D83-6042-97C9-32BC08325AE0}"/>
              </a:ext>
            </a:extLst>
          </p:cNvPr>
          <p:cNvSpPr txBox="1"/>
          <p:nvPr/>
        </p:nvSpPr>
        <p:spPr>
          <a:xfrm>
            <a:off x="1708521" y="1105980"/>
            <a:ext cx="8596800" cy="400110"/>
          </a:xfrm>
          <a:prstGeom prst="rect">
            <a:avLst/>
          </a:prstGeom>
          <a:noFill/>
        </p:spPr>
        <p:txBody>
          <a:bodyPr wrap="square" rtlCol="0">
            <a:spAutoFit/>
          </a:bodyPr>
          <a:lstStyle/>
          <a:p>
            <a:r>
              <a:rPr lang="en-US" sz="2000" b="1" dirty="0">
                <a:solidFill>
                  <a:schemeClr val="accent1"/>
                </a:solidFill>
              </a:rPr>
              <a:t>Some Challenges to Prayer</a:t>
            </a:r>
          </a:p>
        </p:txBody>
      </p:sp>
      <p:sp>
        <p:nvSpPr>
          <p:cNvPr id="3" name="TextBox 2">
            <a:extLst>
              <a:ext uri="{FF2B5EF4-FFF2-40B4-BE49-F238E27FC236}">
                <a16:creationId xmlns:a16="http://schemas.microsoft.com/office/drawing/2014/main" id="{4C9D8847-44C9-4844-8A89-23420E9B56A3}"/>
              </a:ext>
            </a:extLst>
          </p:cNvPr>
          <p:cNvSpPr txBox="1"/>
          <p:nvPr/>
        </p:nvSpPr>
        <p:spPr>
          <a:xfrm>
            <a:off x="2091313" y="1695620"/>
            <a:ext cx="8668800" cy="923330"/>
          </a:xfrm>
          <a:prstGeom prst="rect">
            <a:avLst/>
          </a:prstGeom>
          <a:noFill/>
        </p:spPr>
        <p:txBody>
          <a:bodyPr wrap="square" rtlCol="0">
            <a:spAutoFit/>
          </a:bodyPr>
          <a:lstStyle/>
          <a:p>
            <a:pPr marL="285750" indent="-285750">
              <a:buClr>
                <a:schemeClr val="accent1"/>
              </a:buClr>
              <a:buSzPct val="110000"/>
              <a:buFont typeface="Wingdings" pitchFamily="2" charset="2"/>
              <a:buChar char="v"/>
            </a:pPr>
            <a:r>
              <a:rPr lang="en-US" dirty="0"/>
              <a:t>The world is becoming more secularized and materialistic</a:t>
            </a:r>
          </a:p>
          <a:p>
            <a:pPr marL="285750" indent="-285750">
              <a:buClr>
                <a:schemeClr val="accent1"/>
              </a:buClr>
              <a:buSzPct val="110000"/>
              <a:buFont typeface="Wingdings" pitchFamily="2" charset="2"/>
              <a:buChar char="v"/>
            </a:pPr>
            <a:r>
              <a:rPr lang="en-US" dirty="0"/>
              <a:t>Lack of time</a:t>
            </a:r>
          </a:p>
          <a:p>
            <a:pPr marL="285750" indent="-285750">
              <a:buClr>
                <a:schemeClr val="accent1"/>
              </a:buClr>
              <a:buSzPct val="110000"/>
              <a:buFont typeface="Wingdings" pitchFamily="2" charset="2"/>
              <a:buChar char="v"/>
            </a:pPr>
            <a:r>
              <a:rPr lang="en-US" dirty="0"/>
              <a:t>Feeling that prayer is a duty or a formality</a:t>
            </a:r>
          </a:p>
        </p:txBody>
      </p:sp>
      <p:sp>
        <p:nvSpPr>
          <p:cNvPr id="4" name="TextBox 3">
            <a:extLst>
              <a:ext uri="{FF2B5EF4-FFF2-40B4-BE49-F238E27FC236}">
                <a16:creationId xmlns:a16="http://schemas.microsoft.com/office/drawing/2014/main" id="{409F031F-5D57-8F4D-9485-AE48CBB543D6}"/>
              </a:ext>
            </a:extLst>
          </p:cNvPr>
          <p:cNvSpPr txBox="1"/>
          <p:nvPr/>
        </p:nvSpPr>
        <p:spPr>
          <a:xfrm>
            <a:off x="1704170" y="3135173"/>
            <a:ext cx="8596800" cy="400110"/>
          </a:xfrm>
          <a:prstGeom prst="rect">
            <a:avLst/>
          </a:prstGeom>
          <a:noFill/>
        </p:spPr>
        <p:txBody>
          <a:bodyPr wrap="square" rtlCol="0">
            <a:spAutoFit/>
          </a:bodyPr>
          <a:lstStyle/>
          <a:p>
            <a:r>
              <a:rPr lang="en-US" sz="2000" b="1" dirty="0">
                <a:solidFill>
                  <a:schemeClr val="accent1"/>
                </a:solidFill>
              </a:rPr>
              <a:t>Four Books of Prayer</a:t>
            </a:r>
          </a:p>
        </p:txBody>
      </p:sp>
      <p:sp>
        <p:nvSpPr>
          <p:cNvPr id="5" name="TextBox 4">
            <a:extLst>
              <a:ext uri="{FF2B5EF4-FFF2-40B4-BE49-F238E27FC236}">
                <a16:creationId xmlns:a16="http://schemas.microsoft.com/office/drawing/2014/main" id="{0E1F6F73-9059-824A-95AB-A8545DA5E11C}"/>
              </a:ext>
            </a:extLst>
          </p:cNvPr>
          <p:cNvSpPr txBox="1"/>
          <p:nvPr/>
        </p:nvSpPr>
        <p:spPr>
          <a:xfrm>
            <a:off x="2091313" y="3685146"/>
            <a:ext cx="8668800" cy="1200329"/>
          </a:xfrm>
          <a:prstGeom prst="rect">
            <a:avLst/>
          </a:prstGeom>
          <a:noFill/>
        </p:spPr>
        <p:txBody>
          <a:bodyPr wrap="square" rtlCol="0">
            <a:spAutoFit/>
          </a:bodyPr>
          <a:lstStyle/>
          <a:p>
            <a:pPr marL="285750" indent="-285750">
              <a:buClr>
                <a:schemeClr val="accent1"/>
              </a:buClr>
              <a:buSzPct val="110000"/>
              <a:buFont typeface="Wingdings" pitchFamily="2" charset="2"/>
              <a:buChar char="v"/>
            </a:pPr>
            <a:r>
              <a:rPr lang="en-US" dirty="0"/>
              <a:t>The Sacred Scriptures – especially the Gospels</a:t>
            </a:r>
          </a:p>
          <a:p>
            <a:pPr marL="285750" indent="-285750">
              <a:buClr>
                <a:schemeClr val="accent1"/>
              </a:buClr>
              <a:buSzPct val="110000"/>
              <a:buFont typeface="Wingdings" pitchFamily="2" charset="2"/>
              <a:buChar char="v"/>
            </a:pPr>
            <a:r>
              <a:rPr lang="en-US" dirty="0"/>
              <a:t>The Cross</a:t>
            </a:r>
          </a:p>
          <a:p>
            <a:pPr marL="285750" indent="-285750">
              <a:buClr>
                <a:schemeClr val="accent1"/>
              </a:buClr>
              <a:buSzPct val="110000"/>
              <a:buFont typeface="Wingdings" pitchFamily="2" charset="2"/>
              <a:buChar char="v"/>
            </a:pPr>
            <a:r>
              <a:rPr lang="en-US" dirty="0"/>
              <a:t>Nature</a:t>
            </a:r>
          </a:p>
          <a:p>
            <a:pPr marL="285750" indent="-285750">
              <a:buClr>
                <a:schemeClr val="accent1"/>
              </a:buClr>
              <a:buSzPct val="110000"/>
              <a:buFont typeface="Wingdings" pitchFamily="2" charset="2"/>
              <a:buChar char="v"/>
            </a:pPr>
            <a:r>
              <a:rPr lang="en-US" dirty="0"/>
              <a:t>The “book” of your own life</a:t>
            </a:r>
          </a:p>
        </p:txBody>
      </p:sp>
      <p:pic>
        <p:nvPicPr>
          <p:cNvPr id="7" name="Picture 6">
            <a:extLst>
              <a:ext uri="{FF2B5EF4-FFF2-40B4-BE49-F238E27FC236}">
                <a16:creationId xmlns:a16="http://schemas.microsoft.com/office/drawing/2014/main" id="{5F3CA88C-6D70-B14D-BD20-72086CBCDCBE}"/>
              </a:ext>
            </a:extLst>
          </p:cNvPr>
          <p:cNvPicPr>
            <a:picLocks noChangeAspect="1"/>
          </p:cNvPicPr>
          <p:nvPr/>
        </p:nvPicPr>
        <p:blipFill>
          <a:blip r:embed="rId2"/>
          <a:stretch>
            <a:fillRect/>
          </a:stretch>
        </p:blipFill>
        <p:spPr>
          <a:xfrm>
            <a:off x="9105750" y="1306034"/>
            <a:ext cx="2391589" cy="4217121"/>
          </a:xfrm>
          <a:prstGeom prst="rect">
            <a:avLst/>
          </a:prstGeom>
        </p:spPr>
      </p:pic>
    </p:spTree>
    <p:extLst>
      <p:ext uri="{BB962C8B-B14F-4D97-AF65-F5344CB8AC3E}">
        <p14:creationId xmlns:p14="http://schemas.microsoft.com/office/powerpoint/2010/main" val="10127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5">
                                            <p:txEl>
                                              <p:pRg st="1" end="1"/>
                                            </p:txEl>
                                          </p:spTgt>
                                        </p:tgtEl>
                                        <p:attrNameLst>
                                          <p:attrName>style.visibility</p:attrName>
                                        </p:attrNameLst>
                                      </p:cBhvr>
                                      <p:to>
                                        <p:strVal val="visible"/>
                                      </p:to>
                                    </p:set>
                                    <p:animEffect transition="in" filter="fade">
                                      <p:cBhvr>
                                        <p:cTn id="39" dur="1000"/>
                                        <p:tgtEl>
                                          <p:spTgt spid="5">
                                            <p:txEl>
                                              <p:pRg st="1" end="1"/>
                                            </p:txEl>
                                          </p:spTgt>
                                        </p:tgtEl>
                                      </p:cBhvr>
                                    </p:animEffect>
                                    <p:anim calcmode="lin" valueType="num">
                                      <p:cBhvr>
                                        <p:cTn id="4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fade">
                                      <p:cBhvr>
                                        <p:cTn id="47" dur="1000"/>
                                        <p:tgtEl>
                                          <p:spTgt spid="5">
                                            <p:txEl>
                                              <p:pRg st="2" end="2"/>
                                            </p:txEl>
                                          </p:spTgt>
                                        </p:tgtEl>
                                      </p:cBhvr>
                                    </p:animEffect>
                                    <p:anim calcmode="lin" valueType="num">
                                      <p:cBhvr>
                                        <p:cTn id="4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
                                            <p:txEl>
                                              <p:pRg st="2" end="2"/>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nodeType="click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animEffect transition="in" filter="fade">
                                      <p:cBhvr>
                                        <p:cTn id="55" dur="1000"/>
                                        <p:tgtEl>
                                          <p:spTgt spid="5">
                                            <p:txEl>
                                              <p:pRg st="3" end="3"/>
                                            </p:txEl>
                                          </p:spTgt>
                                        </p:tgtEl>
                                      </p:cBhvr>
                                    </p:animEffect>
                                    <p:anim calcmode="lin" valueType="num">
                                      <p:cBhvr>
                                        <p:cTn id="5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5">
                                            <p:txEl>
                                              <p:pRg st="3" end="3"/>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D3958F-62AC-6B41-B928-BEECD827A697}"/>
              </a:ext>
            </a:extLst>
          </p:cNvPr>
          <p:cNvSpPr txBox="1"/>
          <p:nvPr/>
        </p:nvSpPr>
        <p:spPr>
          <a:xfrm>
            <a:off x="1453657" y="4299871"/>
            <a:ext cx="10051200" cy="2308324"/>
          </a:xfrm>
          <a:prstGeom prst="rect">
            <a:avLst/>
          </a:prstGeom>
          <a:noFill/>
        </p:spPr>
        <p:txBody>
          <a:bodyPr wrap="square" rtlCol="0">
            <a:spAutoFit/>
          </a:bodyPr>
          <a:lstStyle/>
          <a:p>
            <a:r>
              <a:rPr lang="en-US" sz="2400" dirty="0"/>
              <a:t>As Jesus was the true worshipper of the Father, so let prayer and contemplation be the soul of all they are and do. Let them participate in the sacramental life of the Church, above all the Eucharist. Let them join in liturgical prayer in one of the forms proposed by the Church, reliving the mysteries of the life of Christ. (</a:t>
            </a:r>
            <a:r>
              <a:rPr lang="en-US" sz="2400" i="1" dirty="0"/>
              <a:t>OFS Rule</a:t>
            </a:r>
            <a:r>
              <a:rPr lang="en-US" sz="2400" dirty="0"/>
              <a:t> 8)</a:t>
            </a:r>
          </a:p>
        </p:txBody>
      </p:sp>
      <p:pic>
        <p:nvPicPr>
          <p:cNvPr id="5" name="Picture 4">
            <a:extLst>
              <a:ext uri="{FF2B5EF4-FFF2-40B4-BE49-F238E27FC236}">
                <a16:creationId xmlns:a16="http://schemas.microsoft.com/office/drawing/2014/main" id="{8C27116A-3760-034A-B037-8259A876E63D}"/>
              </a:ext>
            </a:extLst>
          </p:cNvPr>
          <p:cNvPicPr>
            <a:picLocks noChangeAspect="1"/>
          </p:cNvPicPr>
          <p:nvPr/>
        </p:nvPicPr>
        <p:blipFill>
          <a:blip r:embed="rId2"/>
          <a:stretch>
            <a:fillRect/>
          </a:stretch>
        </p:blipFill>
        <p:spPr>
          <a:xfrm>
            <a:off x="3393613" y="174590"/>
            <a:ext cx="6171287" cy="4125281"/>
          </a:xfrm>
          <a:prstGeom prst="rect">
            <a:avLst/>
          </a:prstGeom>
        </p:spPr>
      </p:pic>
    </p:spTree>
    <p:extLst>
      <p:ext uri="{BB962C8B-B14F-4D97-AF65-F5344CB8AC3E}">
        <p14:creationId xmlns:p14="http://schemas.microsoft.com/office/powerpoint/2010/main" val="174775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D3958F-62AC-6B41-B928-BEECD827A697}"/>
              </a:ext>
            </a:extLst>
          </p:cNvPr>
          <p:cNvSpPr txBox="1"/>
          <p:nvPr/>
        </p:nvSpPr>
        <p:spPr>
          <a:xfrm>
            <a:off x="1494600" y="4177042"/>
            <a:ext cx="10051200" cy="1569660"/>
          </a:xfrm>
          <a:prstGeom prst="rect">
            <a:avLst/>
          </a:prstGeom>
          <a:noFill/>
        </p:spPr>
        <p:txBody>
          <a:bodyPr wrap="square" rtlCol="0">
            <a:spAutoFit/>
          </a:bodyPr>
          <a:lstStyle/>
          <a:p>
            <a:r>
              <a:rPr lang="en-US" sz="2400" dirty="0"/>
              <a:t>In all places and at all times, it is possible for true worshippers of the Father to give him adoration and to pray to him. Nevertheless, the brothers and sisters should try to find times of silence and recollection dedicated exclusively to prayer. (</a:t>
            </a:r>
            <a:r>
              <a:rPr lang="en-US" sz="2400" i="1" dirty="0"/>
              <a:t>OFS GC </a:t>
            </a:r>
            <a:r>
              <a:rPr lang="en-US" sz="2400" dirty="0"/>
              <a:t>14.5)</a:t>
            </a:r>
          </a:p>
        </p:txBody>
      </p:sp>
      <p:pic>
        <p:nvPicPr>
          <p:cNvPr id="5" name="Picture 4">
            <a:extLst>
              <a:ext uri="{FF2B5EF4-FFF2-40B4-BE49-F238E27FC236}">
                <a16:creationId xmlns:a16="http://schemas.microsoft.com/office/drawing/2014/main" id="{8C27116A-3760-034A-B037-8259A876E63D}"/>
              </a:ext>
            </a:extLst>
          </p:cNvPr>
          <p:cNvPicPr>
            <a:picLocks noChangeAspect="1"/>
          </p:cNvPicPr>
          <p:nvPr/>
        </p:nvPicPr>
        <p:blipFill>
          <a:blip r:embed="rId2"/>
          <a:stretch>
            <a:fillRect/>
          </a:stretch>
        </p:blipFill>
        <p:spPr>
          <a:xfrm>
            <a:off x="3178629" y="352010"/>
            <a:ext cx="6683142" cy="3620036"/>
          </a:xfrm>
          <a:prstGeom prst="rect">
            <a:avLst/>
          </a:prstGeom>
        </p:spPr>
      </p:pic>
    </p:spTree>
    <p:extLst>
      <p:ext uri="{BB962C8B-B14F-4D97-AF65-F5344CB8AC3E}">
        <p14:creationId xmlns:p14="http://schemas.microsoft.com/office/powerpoint/2010/main" val="39751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49326" y="1197983"/>
            <a:ext cx="6873264" cy="3754874"/>
          </a:xfrm>
          <a:prstGeom prst="rect">
            <a:avLst/>
          </a:prstGeom>
          <a:noFill/>
        </p:spPr>
        <p:txBody>
          <a:bodyPr wrap="square" rtlCol="0">
            <a:spAutoFit/>
          </a:bodyPr>
          <a:lstStyle/>
          <a:p>
            <a:r>
              <a:rPr lang="en-US" sz="3200" dirty="0"/>
              <a:t>Most High, glorious God, enlighten the darkness of my heart. Give me true </a:t>
            </a:r>
            <a:r>
              <a:rPr lang="en-US" sz="3200" b="1" dirty="0">
                <a:solidFill>
                  <a:srgbClr val="A5300E"/>
                </a:solidFill>
              </a:rPr>
              <a:t>faith</a:t>
            </a:r>
            <a:r>
              <a:rPr lang="en-US" sz="3200" dirty="0"/>
              <a:t>, certain </a:t>
            </a:r>
            <a:r>
              <a:rPr lang="en-US" sz="3200" b="1" dirty="0">
                <a:solidFill>
                  <a:srgbClr val="A5300E"/>
                </a:solidFill>
              </a:rPr>
              <a:t>hope</a:t>
            </a:r>
            <a:r>
              <a:rPr lang="en-US" sz="3200" dirty="0"/>
              <a:t> and perfect </a:t>
            </a:r>
            <a:r>
              <a:rPr lang="en-US" sz="3200" b="1" dirty="0">
                <a:solidFill>
                  <a:srgbClr val="A5300E"/>
                </a:solidFill>
              </a:rPr>
              <a:t>charity</a:t>
            </a:r>
            <a:r>
              <a:rPr lang="en-US" sz="3200" dirty="0"/>
              <a:t>, sense and knowledge that I may carry out Your Holy and true command. </a:t>
            </a:r>
          </a:p>
          <a:p>
            <a:pPr algn="ctr"/>
            <a:r>
              <a:rPr lang="en-US" sz="1400" dirty="0"/>
              <a:t>(Prayer before the Crucifix)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788" y="398854"/>
            <a:ext cx="4004375" cy="5137688"/>
          </a:xfrm>
          <a:prstGeom prst="rect">
            <a:avLst/>
          </a:prstGeom>
        </p:spPr>
      </p:pic>
    </p:spTree>
    <p:extLst>
      <p:ext uri="{BB962C8B-B14F-4D97-AF65-F5344CB8AC3E}">
        <p14:creationId xmlns:p14="http://schemas.microsoft.com/office/powerpoint/2010/main" val="217207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45554" y="926762"/>
            <a:ext cx="9811387" cy="5693866"/>
          </a:xfrm>
          <a:prstGeom prst="rect">
            <a:avLst/>
          </a:prstGeom>
          <a:noFill/>
        </p:spPr>
        <p:txBody>
          <a:bodyPr wrap="square" rtlCol="0">
            <a:spAutoFit/>
          </a:bodyPr>
          <a:lstStyle/>
          <a:p>
            <a:r>
              <a:rPr lang="en-US" sz="2800" dirty="0"/>
              <a:t>You are the holy Lord God Who does wonderful things.</a:t>
            </a:r>
          </a:p>
          <a:p>
            <a:r>
              <a:rPr lang="en-US" sz="2800" dirty="0"/>
              <a:t> </a:t>
            </a:r>
          </a:p>
          <a:p>
            <a:r>
              <a:rPr lang="en-US" sz="2800" dirty="0"/>
              <a:t>You are strong. You are great. You are the most high.</a:t>
            </a:r>
          </a:p>
          <a:p>
            <a:r>
              <a:rPr lang="en-US" sz="2800" dirty="0"/>
              <a:t>You are the almighty king. You holy Father,</a:t>
            </a:r>
          </a:p>
          <a:p>
            <a:r>
              <a:rPr lang="en-US" sz="2800" dirty="0"/>
              <a:t>King of heaven and earth. </a:t>
            </a:r>
          </a:p>
          <a:p>
            <a:endParaRPr lang="en-US" sz="2800" dirty="0"/>
          </a:p>
          <a:p>
            <a:r>
              <a:rPr lang="en-US" sz="2800" dirty="0"/>
              <a:t>You are three and one, the Lord God of gods;</a:t>
            </a:r>
          </a:p>
          <a:p>
            <a:r>
              <a:rPr lang="en-US" sz="2800" dirty="0"/>
              <a:t>You are the good, all good, the highest good,</a:t>
            </a:r>
          </a:p>
          <a:p>
            <a:r>
              <a:rPr lang="en-US" sz="2800" dirty="0"/>
              <a:t>Lord God living and true. </a:t>
            </a:r>
          </a:p>
          <a:p>
            <a:endParaRPr lang="en-US" sz="2800" dirty="0"/>
          </a:p>
          <a:p>
            <a:r>
              <a:rPr lang="en-US" sz="2800" b="1" dirty="0">
                <a:solidFill>
                  <a:srgbClr val="A5300E"/>
                </a:solidFill>
              </a:rPr>
              <a:t>You are love, charity</a:t>
            </a:r>
            <a:r>
              <a:rPr lang="en-US" sz="2800" dirty="0"/>
              <a:t>; You are wisdom, You are humility,</a:t>
            </a:r>
          </a:p>
          <a:p>
            <a:r>
              <a:rPr lang="en-US" sz="2800" dirty="0"/>
              <a:t>You are patience, You are beauty, You are meekness,  </a:t>
            </a:r>
          </a:p>
          <a:p>
            <a:r>
              <a:rPr lang="en-US" sz="2800" dirty="0"/>
              <a:t>You are security, You are rest,</a:t>
            </a:r>
          </a:p>
        </p:txBody>
      </p:sp>
      <p:sp>
        <p:nvSpPr>
          <p:cNvPr id="4" name="TextBox 3"/>
          <p:cNvSpPr txBox="1"/>
          <p:nvPr/>
        </p:nvSpPr>
        <p:spPr>
          <a:xfrm>
            <a:off x="2273895" y="255722"/>
            <a:ext cx="9554705" cy="584775"/>
          </a:xfrm>
          <a:prstGeom prst="rect">
            <a:avLst/>
          </a:prstGeom>
          <a:noFill/>
        </p:spPr>
        <p:txBody>
          <a:bodyPr wrap="square" rtlCol="0">
            <a:spAutoFit/>
          </a:bodyPr>
          <a:lstStyle/>
          <a:p>
            <a:pPr algn="ctr"/>
            <a:r>
              <a:rPr lang="en-US" sz="3200" b="1" dirty="0">
                <a:solidFill>
                  <a:srgbClr val="A5300E"/>
                </a:solidFill>
              </a:rPr>
              <a:t>The Praises of God</a:t>
            </a:r>
          </a:p>
        </p:txBody>
      </p:sp>
    </p:spTree>
    <p:extLst>
      <p:ext uri="{BB962C8B-B14F-4D97-AF65-F5344CB8AC3E}">
        <p14:creationId xmlns:p14="http://schemas.microsoft.com/office/powerpoint/2010/main" val="378681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1000"/>
                                        <p:tgtEl>
                                          <p:spTgt spid="6">
                                            <p:txEl>
                                              <p:pRg st="4" end="4"/>
                                            </p:txEl>
                                          </p:spTgt>
                                        </p:tgtEl>
                                      </p:cBhvr>
                                    </p:animEffect>
                                    <p:anim calcmode="lin" valueType="num">
                                      <p:cBhvr>
                                        <p:cTn id="2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anim calcmode="lin" valueType="num">
                                      <p:cBhvr>
                                        <p:cTn id="3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1000"/>
                                        <p:tgtEl>
                                          <p:spTgt spid="6">
                                            <p:txEl>
                                              <p:pRg st="7" end="7"/>
                                            </p:txEl>
                                          </p:spTgt>
                                        </p:tgtEl>
                                      </p:cBhvr>
                                    </p:animEffect>
                                    <p:anim calcmode="lin" valueType="num">
                                      <p:cBhvr>
                                        <p:cTn id="3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1000"/>
                                        <p:tgtEl>
                                          <p:spTgt spid="6">
                                            <p:txEl>
                                              <p:pRg st="8" end="8"/>
                                            </p:txEl>
                                          </p:spTgt>
                                        </p:tgtEl>
                                      </p:cBhvr>
                                    </p:animEffect>
                                    <p:anim calcmode="lin" valueType="num">
                                      <p:cBhvr>
                                        <p:cTn id="4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1000"/>
                                        <p:tgtEl>
                                          <p:spTgt spid="6">
                                            <p:txEl>
                                              <p:pRg st="10" end="10"/>
                                            </p:txEl>
                                          </p:spTgt>
                                        </p:tgtEl>
                                      </p:cBhvr>
                                    </p:animEffect>
                                    <p:anim calcmode="lin" valueType="num">
                                      <p:cBhvr>
                                        <p:cTn id="4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fade">
                                      <p:cBhvr>
                                        <p:cTn id="52" dur="1000"/>
                                        <p:tgtEl>
                                          <p:spTgt spid="6">
                                            <p:txEl>
                                              <p:pRg st="11" end="11"/>
                                            </p:txEl>
                                          </p:spTgt>
                                        </p:tgtEl>
                                      </p:cBhvr>
                                    </p:animEffect>
                                    <p:anim calcmode="lin" valueType="num">
                                      <p:cBhvr>
                                        <p:cTn id="53"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fade">
                                      <p:cBhvr>
                                        <p:cTn id="57" dur="1000"/>
                                        <p:tgtEl>
                                          <p:spTgt spid="6">
                                            <p:txEl>
                                              <p:pRg st="12" end="12"/>
                                            </p:txEl>
                                          </p:spTgt>
                                        </p:tgtEl>
                                      </p:cBhvr>
                                    </p:animEffect>
                                    <p:anim calcmode="lin" valueType="num">
                                      <p:cBhvr>
                                        <p:cTn id="58"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09392" y="384321"/>
            <a:ext cx="10082608" cy="5693866"/>
          </a:xfrm>
          <a:prstGeom prst="rect">
            <a:avLst/>
          </a:prstGeom>
          <a:noFill/>
        </p:spPr>
        <p:txBody>
          <a:bodyPr wrap="square" rtlCol="0">
            <a:spAutoFit/>
          </a:bodyPr>
          <a:lstStyle/>
          <a:p>
            <a:r>
              <a:rPr lang="en-US" sz="2800" dirty="0"/>
              <a:t>You are gladness and joy, </a:t>
            </a:r>
            <a:r>
              <a:rPr lang="en-US" sz="2800" b="1" dirty="0">
                <a:solidFill>
                  <a:srgbClr val="A5300E"/>
                </a:solidFill>
              </a:rPr>
              <a:t>You are our hope</a:t>
            </a:r>
            <a:r>
              <a:rPr lang="en-US" sz="2800" dirty="0"/>
              <a:t>, </a:t>
            </a:r>
          </a:p>
          <a:p>
            <a:r>
              <a:rPr lang="en-US" sz="2800" dirty="0"/>
              <a:t>You are justice,</a:t>
            </a:r>
          </a:p>
          <a:p>
            <a:r>
              <a:rPr lang="en-US" sz="2800" dirty="0"/>
              <a:t>You are moderation, You are all our riches to sufficiency.</a:t>
            </a:r>
          </a:p>
          <a:p>
            <a:endParaRPr lang="en-US" sz="2800" dirty="0"/>
          </a:p>
          <a:p>
            <a:r>
              <a:rPr lang="en-US" sz="2800" dirty="0"/>
              <a:t>You are beauty, You are meekness,</a:t>
            </a:r>
          </a:p>
          <a:p>
            <a:r>
              <a:rPr lang="en-US" sz="2800" dirty="0"/>
              <a:t>You are the protector, </a:t>
            </a:r>
          </a:p>
          <a:p>
            <a:r>
              <a:rPr lang="en-US" sz="2800" dirty="0"/>
              <a:t>You are our custodian and defender,</a:t>
            </a:r>
          </a:p>
          <a:p>
            <a:r>
              <a:rPr lang="en-US" sz="2800" dirty="0"/>
              <a:t>You are strength, You are refreshment. </a:t>
            </a:r>
          </a:p>
          <a:p>
            <a:endParaRPr lang="en-US" sz="2800" dirty="0"/>
          </a:p>
          <a:p>
            <a:r>
              <a:rPr lang="en-US" sz="2800" b="1" dirty="0">
                <a:solidFill>
                  <a:srgbClr val="A5300E"/>
                </a:solidFill>
              </a:rPr>
              <a:t>You are our hope</a:t>
            </a:r>
            <a:r>
              <a:rPr lang="en-US" sz="2800" dirty="0"/>
              <a:t>,</a:t>
            </a:r>
          </a:p>
          <a:p>
            <a:r>
              <a:rPr lang="en-US" sz="2800" b="1" dirty="0">
                <a:solidFill>
                  <a:srgbClr val="A5300E"/>
                </a:solidFill>
              </a:rPr>
              <a:t>You are our faith</a:t>
            </a:r>
            <a:r>
              <a:rPr lang="en-US" sz="2800" dirty="0"/>
              <a:t>, </a:t>
            </a:r>
            <a:r>
              <a:rPr lang="en-US" sz="2800" b="1" dirty="0">
                <a:solidFill>
                  <a:srgbClr val="A5300E"/>
                </a:solidFill>
              </a:rPr>
              <a:t>You are our charity</a:t>
            </a:r>
            <a:r>
              <a:rPr lang="en-US" sz="2800" dirty="0"/>
              <a:t>,</a:t>
            </a:r>
          </a:p>
          <a:p>
            <a:r>
              <a:rPr lang="en-US" sz="2800" dirty="0"/>
              <a:t>You are all our sweetness, You are our eternal life:</a:t>
            </a:r>
          </a:p>
          <a:p>
            <a:r>
              <a:rPr lang="en-US" sz="2800" dirty="0"/>
              <a:t>Great and wonderful Lord, Almighty God, Merciful Savior.</a:t>
            </a:r>
          </a:p>
        </p:txBody>
      </p:sp>
    </p:spTree>
    <p:extLst>
      <p:ext uri="{BB962C8B-B14F-4D97-AF65-F5344CB8AC3E}">
        <p14:creationId xmlns:p14="http://schemas.microsoft.com/office/powerpoint/2010/main" val="111335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 calcmode="lin" valueType="num">
                                      <p:cBhvr additive="base">
                                        <p:cTn id="2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anim calcmode="lin" valueType="num">
                                      <p:cBhvr additive="base">
                                        <p:cTn id="3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 calcmode="lin" valueType="num">
                                      <p:cBhvr additive="base">
                                        <p:cTn id="35"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anim calcmode="lin" valueType="num">
                                      <p:cBhvr additive="base">
                                        <p:cTn id="39"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6">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xEl>
                                              <p:pRg st="11" end="11"/>
                                            </p:txEl>
                                          </p:spTgt>
                                        </p:tgtEl>
                                        <p:attrNameLst>
                                          <p:attrName>style.visibility</p:attrName>
                                        </p:attrNameLst>
                                      </p:cBhvr>
                                      <p:to>
                                        <p:strVal val="visible"/>
                                      </p:to>
                                    </p:set>
                                    <p:anim calcmode="lin" valueType="num">
                                      <p:cBhvr additive="base">
                                        <p:cTn id="43"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 calcmode="lin" valueType="num">
                                      <p:cBhvr additive="base">
                                        <p:cTn id="47"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8323E-9609-9B4E-B2B1-E3D198090EAF}"/>
              </a:ext>
            </a:extLst>
          </p:cNvPr>
          <p:cNvSpPr>
            <a:spLocks noGrp="1"/>
          </p:cNvSpPr>
          <p:nvPr>
            <p:ph type="title"/>
          </p:nvPr>
        </p:nvSpPr>
        <p:spPr>
          <a:xfrm>
            <a:off x="2842132" y="4800600"/>
            <a:ext cx="8915400" cy="566738"/>
          </a:xfrm>
        </p:spPr>
        <p:txBody>
          <a:bodyPr>
            <a:normAutofit fontScale="90000"/>
          </a:bodyPr>
          <a:lstStyle/>
          <a:p>
            <a:pPr algn="ctr"/>
            <a:r>
              <a:rPr lang="en-US" dirty="0"/>
              <a:t>The lion roars – who will not be afraid!</a:t>
            </a:r>
            <a:br>
              <a:rPr lang="en-US" dirty="0"/>
            </a:br>
            <a:r>
              <a:rPr lang="en-US" dirty="0"/>
              <a:t>The Lord God speaks – who will not prophesy!</a:t>
            </a:r>
          </a:p>
        </p:txBody>
      </p:sp>
      <p:pic>
        <p:nvPicPr>
          <p:cNvPr id="6" name="Picture Placeholder 5">
            <a:extLst>
              <a:ext uri="{FF2B5EF4-FFF2-40B4-BE49-F238E27FC236}">
                <a16:creationId xmlns:a16="http://schemas.microsoft.com/office/drawing/2014/main" id="{1F8B0D81-4E63-8249-8EE5-894E55EC0230}"/>
              </a:ext>
            </a:extLst>
          </p:cNvPr>
          <p:cNvPicPr>
            <a:picLocks noGrp="1" noChangeAspect="1"/>
          </p:cNvPicPr>
          <p:nvPr>
            <p:ph type="pic" idx="1"/>
          </p:nvPr>
        </p:nvPicPr>
        <p:blipFill>
          <a:blip r:embed="rId2"/>
          <a:srcRect t="194" b="194"/>
          <a:stretch>
            <a:fillRect/>
          </a:stretch>
        </p:blipFill>
        <p:spPr>
          <a:xfrm>
            <a:off x="4052267" y="1686565"/>
            <a:ext cx="6373427" cy="2755835"/>
          </a:xfrm>
        </p:spPr>
      </p:pic>
      <p:sp>
        <p:nvSpPr>
          <p:cNvPr id="4" name="Text Placeholder 3">
            <a:extLst>
              <a:ext uri="{FF2B5EF4-FFF2-40B4-BE49-F238E27FC236}">
                <a16:creationId xmlns:a16="http://schemas.microsoft.com/office/drawing/2014/main" id="{27BA36A3-EA80-CE48-8707-6FE1F7DB20FD}"/>
              </a:ext>
            </a:extLst>
          </p:cNvPr>
          <p:cNvSpPr>
            <a:spLocks noGrp="1"/>
          </p:cNvSpPr>
          <p:nvPr>
            <p:ph type="body" sz="half" idx="2"/>
          </p:nvPr>
        </p:nvSpPr>
        <p:spPr/>
        <p:txBody>
          <a:bodyPr>
            <a:normAutofit/>
          </a:bodyPr>
          <a:lstStyle/>
          <a:p>
            <a:r>
              <a:rPr lang="en-US" sz="1600" dirty="0"/>
              <a:t>															Amos 3:8</a:t>
            </a:r>
          </a:p>
        </p:txBody>
      </p:sp>
      <p:sp>
        <p:nvSpPr>
          <p:cNvPr id="7" name="Title 1">
            <a:extLst>
              <a:ext uri="{FF2B5EF4-FFF2-40B4-BE49-F238E27FC236}">
                <a16:creationId xmlns:a16="http://schemas.microsoft.com/office/drawing/2014/main" id="{8650D75E-0513-D440-9429-AA4AA2CED20A}"/>
              </a:ext>
            </a:extLst>
          </p:cNvPr>
          <p:cNvSpPr txBox="1">
            <a:spLocks/>
          </p:cNvSpPr>
          <p:nvPr/>
        </p:nvSpPr>
        <p:spPr>
          <a:xfrm>
            <a:off x="2686540" y="626115"/>
            <a:ext cx="8915400" cy="566738"/>
          </a:xfrm>
          <a:prstGeom prst="rect">
            <a:avLst/>
          </a:prstGeom>
        </p:spPr>
        <p:txBody>
          <a:bodyPr vert="horz" lIns="91440" tIns="45720" rIns="91440" bIns="45720" rtlCol="0" anchor="b">
            <a:noAutofit/>
          </a:bodyPr>
          <a:lstStyle>
            <a:lvl1pPr algn="l" defTabSz="457200" rtl="0" eaLnBrk="1" latinLnBrk="0" hangingPunct="1">
              <a:spcBef>
                <a:spcPct val="0"/>
              </a:spcBef>
              <a:buNone/>
              <a:defRPr sz="2400" b="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solidFill>
                  <a:schemeClr val="accent1"/>
                </a:solidFill>
              </a:rPr>
              <a:t>Prayer: a natural response to God</a:t>
            </a:r>
          </a:p>
        </p:txBody>
      </p:sp>
    </p:spTree>
    <p:extLst>
      <p:ext uri="{BB962C8B-B14F-4D97-AF65-F5344CB8AC3E}">
        <p14:creationId xmlns:p14="http://schemas.microsoft.com/office/powerpoint/2010/main" val="299745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105E3B-9791-034C-959D-0EA1082169F4}"/>
              </a:ext>
            </a:extLst>
          </p:cNvPr>
          <p:cNvSpPr txBox="1"/>
          <p:nvPr/>
        </p:nvSpPr>
        <p:spPr>
          <a:xfrm>
            <a:off x="2082924" y="1230872"/>
            <a:ext cx="6808528" cy="4154984"/>
          </a:xfrm>
          <a:prstGeom prst="rect">
            <a:avLst/>
          </a:prstGeom>
          <a:noFill/>
        </p:spPr>
        <p:txBody>
          <a:bodyPr wrap="square" rtlCol="0">
            <a:spAutoFit/>
          </a:bodyPr>
          <a:lstStyle/>
          <a:p>
            <a:r>
              <a:rPr lang="en-US" sz="2400" dirty="0"/>
              <a:t>For his safest haven was prayer; not prayer of a fleeting moment, empty and proud, but prayer that was prolonged, full of devotion, peaceful in humility. If he began at night, he was barely finished at morning. Walking, sitting, eating, drinking, he was focused on prayer. He would spend the night alone praying in abandoned churches and in deserted places where, with the protection of divine grace, he overcame his soul’s many fears and anxieties. (1C 71)</a:t>
            </a:r>
          </a:p>
        </p:txBody>
      </p:sp>
      <p:pic>
        <p:nvPicPr>
          <p:cNvPr id="4" name="Picture 3">
            <a:extLst>
              <a:ext uri="{FF2B5EF4-FFF2-40B4-BE49-F238E27FC236}">
                <a16:creationId xmlns:a16="http://schemas.microsoft.com/office/drawing/2014/main" id="{E3098C35-A299-304B-9D5A-BBFBBA23A087}"/>
              </a:ext>
            </a:extLst>
          </p:cNvPr>
          <p:cNvPicPr>
            <a:picLocks noChangeAspect="1"/>
          </p:cNvPicPr>
          <p:nvPr/>
        </p:nvPicPr>
        <p:blipFill>
          <a:blip r:embed="rId2"/>
          <a:stretch>
            <a:fillRect/>
          </a:stretch>
        </p:blipFill>
        <p:spPr>
          <a:xfrm>
            <a:off x="9058365" y="1536170"/>
            <a:ext cx="2813006" cy="3544388"/>
          </a:xfrm>
          <a:prstGeom prst="rect">
            <a:avLst/>
          </a:prstGeom>
        </p:spPr>
      </p:pic>
    </p:spTree>
    <p:extLst>
      <p:ext uri="{BB962C8B-B14F-4D97-AF65-F5344CB8AC3E}">
        <p14:creationId xmlns:p14="http://schemas.microsoft.com/office/powerpoint/2010/main" val="352885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105E3B-9791-034C-959D-0EA1082169F4}"/>
              </a:ext>
            </a:extLst>
          </p:cNvPr>
          <p:cNvSpPr txBox="1"/>
          <p:nvPr/>
        </p:nvSpPr>
        <p:spPr>
          <a:xfrm>
            <a:off x="2082924" y="1230872"/>
            <a:ext cx="6808528" cy="5262979"/>
          </a:xfrm>
          <a:prstGeom prst="rect">
            <a:avLst/>
          </a:prstGeom>
          <a:noFill/>
        </p:spPr>
        <p:txBody>
          <a:bodyPr wrap="square" rtlCol="0">
            <a:spAutoFit/>
          </a:bodyPr>
          <a:lstStyle/>
          <a:p>
            <a:r>
              <a:rPr lang="en-US" sz="2400" dirty="0"/>
              <a:t>...to serve, love, honor and adore the Lord God with a clean heart and a pure mind in whatever way they are best able to do so, for that is what He wants above all else. Let us make a home and dwelling place there for Him Who is the Lord God Almighty, Father, Son, and Holy Spirit, Who says: Be vigilant at all times and pray that you have the strength to escape the tribulations that are imminent and to stand before the Son of Man... And let us adore Him with a pure heart, because it is necessary to pray always and not lose heart; for the Father seeks such people who adore Him. (ER XXII: 26-30)</a:t>
            </a:r>
          </a:p>
        </p:txBody>
      </p:sp>
      <p:pic>
        <p:nvPicPr>
          <p:cNvPr id="4" name="Picture 3">
            <a:extLst>
              <a:ext uri="{FF2B5EF4-FFF2-40B4-BE49-F238E27FC236}">
                <a16:creationId xmlns:a16="http://schemas.microsoft.com/office/drawing/2014/main" id="{E3098C35-A299-304B-9D5A-BBFBBA23A087}"/>
              </a:ext>
            </a:extLst>
          </p:cNvPr>
          <p:cNvPicPr>
            <a:picLocks noChangeAspect="1"/>
          </p:cNvPicPr>
          <p:nvPr/>
        </p:nvPicPr>
        <p:blipFill>
          <a:blip r:embed="rId2"/>
          <a:stretch>
            <a:fillRect/>
          </a:stretch>
        </p:blipFill>
        <p:spPr>
          <a:xfrm>
            <a:off x="9124811" y="1773770"/>
            <a:ext cx="2752113" cy="3544388"/>
          </a:xfrm>
          <a:prstGeom prst="rect">
            <a:avLst/>
          </a:prstGeom>
        </p:spPr>
      </p:pic>
      <p:sp>
        <p:nvSpPr>
          <p:cNvPr id="3" name="TextBox 2">
            <a:extLst>
              <a:ext uri="{FF2B5EF4-FFF2-40B4-BE49-F238E27FC236}">
                <a16:creationId xmlns:a16="http://schemas.microsoft.com/office/drawing/2014/main" id="{9D68990F-EA25-784C-A252-A00AB07F215D}"/>
              </a:ext>
            </a:extLst>
          </p:cNvPr>
          <p:cNvSpPr txBox="1"/>
          <p:nvPr/>
        </p:nvSpPr>
        <p:spPr>
          <a:xfrm>
            <a:off x="2082924" y="468000"/>
            <a:ext cx="5248800" cy="584775"/>
          </a:xfrm>
          <a:prstGeom prst="rect">
            <a:avLst/>
          </a:prstGeom>
          <a:noFill/>
        </p:spPr>
        <p:txBody>
          <a:bodyPr wrap="square" rtlCol="0">
            <a:spAutoFit/>
          </a:bodyPr>
          <a:lstStyle/>
          <a:p>
            <a:r>
              <a:rPr lang="en-US" sz="3200" b="1" dirty="0">
                <a:solidFill>
                  <a:schemeClr val="accent1"/>
                </a:solidFill>
                <a:latin typeface="+mj-lt"/>
              </a:rPr>
              <a:t>Pray Always</a:t>
            </a:r>
          </a:p>
        </p:txBody>
      </p:sp>
    </p:spTree>
    <p:extLst>
      <p:ext uri="{BB962C8B-B14F-4D97-AF65-F5344CB8AC3E}">
        <p14:creationId xmlns:p14="http://schemas.microsoft.com/office/powerpoint/2010/main" val="35251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105E3B-9791-034C-959D-0EA1082169F4}"/>
              </a:ext>
            </a:extLst>
          </p:cNvPr>
          <p:cNvSpPr txBox="1"/>
          <p:nvPr/>
        </p:nvSpPr>
        <p:spPr>
          <a:xfrm>
            <a:off x="2082924" y="1230872"/>
            <a:ext cx="6808528" cy="3416320"/>
          </a:xfrm>
          <a:prstGeom prst="rect">
            <a:avLst/>
          </a:prstGeom>
          <a:noFill/>
        </p:spPr>
        <p:txBody>
          <a:bodyPr wrap="square" rtlCol="0">
            <a:spAutoFit/>
          </a:bodyPr>
          <a:lstStyle/>
          <a:p>
            <a:r>
              <a:rPr lang="en-US" sz="2400" dirty="0"/>
              <a:t>...pay attention to what they must desire above all else: to have the Spirit of the Lord and Its holy activity, to pray always to Him with a pure heart, to have humility and patience in persecution and infirmity, and to love those who persecute, rebuke and find fault with us, because the Lord says: Love your enemies and pray for those who persecute and calumniate you. (LR X: 8-10)</a:t>
            </a:r>
          </a:p>
        </p:txBody>
      </p:sp>
      <p:pic>
        <p:nvPicPr>
          <p:cNvPr id="4" name="Picture 3">
            <a:extLst>
              <a:ext uri="{FF2B5EF4-FFF2-40B4-BE49-F238E27FC236}">
                <a16:creationId xmlns:a16="http://schemas.microsoft.com/office/drawing/2014/main" id="{E3098C35-A299-304B-9D5A-BBFBBA23A087}"/>
              </a:ext>
            </a:extLst>
          </p:cNvPr>
          <p:cNvPicPr>
            <a:picLocks noChangeAspect="1"/>
          </p:cNvPicPr>
          <p:nvPr/>
        </p:nvPicPr>
        <p:blipFill>
          <a:blip r:embed="rId2"/>
          <a:stretch>
            <a:fillRect/>
          </a:stretch>
        </p:blipFill>
        <p:spPr>
          <a:xfrm>
            <a:off x="9088811" y="1407927"/>
            <a:ext cx="2752113" cy="3062210"/>
          </a:xfrm>
          <a:prstGeom prst="rect">
            <a:avLst/>
          </a:prstGeom>
        </p:spPr>
      </p:pic>
      <p:sp>
        <p:nvSpPr>
          <p:cNvPr id="3" name="TextBox 2">
            <a:extLst>
              <a:ext uri="{FF2B5EF4-FFF2-40B4-BE49-F238E27FC236}">
                <a16:creationId xmlns:a16="http://schemas.microsoft.com/office/drawing/2014/main" id="{9D68990F-EA25-784C-A252-A00AB07F215D}"/>
              </a:ext>
            </a:extLst>
          </p:cNvPr>
          <p:cNvSpPr txBox="1"/>
          <p:nvPr/>
        </p:nvSpPr>
        <p:spPr>
          <a:xfrm>
            <a:off x="2082924" y="468000"/>
            <a:ext cx="5248800" cy="584775"/>
          </a:xfrm>
          <a:prstGeom prst="rect">
            <a:avLst/>
          </a:prstGeom>
          <a:noFill/>
        </p:spPr>
        <p:txBody>
          <a:bodyPr wrap="square" rtlCol="0">
            <a:spAutoFit/>
          </a:bodyPr>
          <a:lstStyle/>
          <a:p>
            <a:r>
              <a:rPr lang="en-US" sz="3200" b="1" dirty="0">
                <a:solidFill>
                  <a:schemeClr val="accent1"/>
                </a:solidFill>
                <a:latin typeface="+mj-lt"/>
              </a:rPr>
              <a:t>Pray Always</a:t>
            </a:r>
          </a:p>
        </p:txBody>
      </p:sp>
    </p:spTree>
    <p:extLst>
      <p:ext uri="{BB962C8B-B14F-4D97-AF65-F5344CB8AC3E}">
        <p14:creationId xmlns:p14="http://schemas.microsoft.com/office/powerpoint/2010/main" val="29582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105E3B-9791-034C-959D-0EA1082169F4}"/>
              </a:ext>
            </a:extLst>
          </p:cNvPr>
          <p:cNvSpPr txBox="1"/>
          <p:nvPr/>
        </p:nvSpPr>
        <p:spPr>
          <a:xfrm>
            <a:off x="2082924" y="1230872"/>
            <a:ext cx="6103476" cy="5328328"/>
          </a:xfrm>
          <a:prstGeom prst="rect">
            <a:avLst/>
          </a:prstGeom>
          <a:noFill/>
        </p:spPr>
        <p:txBody>
          <a:bodyPr wrap="square" rtlCol="0">
            <a:spAutoFit/>
          </a:bodyPr>
          <a:lstStyle/>
          <a:p>
            <a:r>
              <a:rPr lang="en-US" sz="2400" dirty="0"/>
              <a:t>I beg by all means, as best I can. Brother H., the General Minister, my lord, to have the Rule observed inviolably by everyone, to have the clerics say the Office with devotion before God not concentrating on the melody of the voice but on the harmony of the mind, that the voice may be in harmony with the mind, the mind truly in harmony with God. Let them do this that they may be able to please God by their purity of heart and not just charm the ears of people by their sweetness of voice. (</a:t>
            </a:r>
            <a:r>
              <a:rPr lang="en-US" sz="2400" dirty="0" err="1"/>
              <a:t>LtOrd</a:t>
            </a:r>
            <a:r>
              <a:rPr lang="en-US" sz="2400" dirty="0"/>
              <a:t> 40-42)</a:t>
            </a:r>
          </a:p>
        </p:txBody>
      </p:sp>
      <p:pic>
        <p:nvPicPr>
          <p:cNvPr id="4" name="Picture 3">
            <a:extLst>
              <a:ext uri="{FF2B5EF4-FFF2-40B4-BE49-F238E27FC236}">
                <a16:creationId xmlns:a16="http://schemas.microsoft.com/office/drawing/2014/main" id="{E3098C35-A299-304B-9D5A-BBFBBA23A087}"/>
              </a:ext>
            </a:extLst>
          </p:cNvPr>
          <p:cNvPicPr>
            <a:picLocks noChangeAspect="1"/>
          </p:cNvPicPr>
          <p:nvPr/>
        </p:nvPicPr>
        <p:blipFill>
          <a:blip r:embed="rId2"/>
          <a:stretch>
            <a:fillRect/>
          </a:stretch>
        </p:blipFill>
        <p:spPr>
          <a:xfrm>
            <a:off x="8204567" y="2168440"/>
            <a:ext cx="3636358" cy="2036360"/>
          </a:xfrm>
          <a:prstGeom prst="rect">
            <a:avLst/>
          </a:prstGeom>
        </p:spPr>
      </p:pic>
      <p:sp>
        <p:nvSpPr>
          <p:cNvPr id="3" name="TextBox 2">
            <a:extLst>
              <a:ext uri="{FF2B5EF4-FFF2-40B4-BE49-F238E27FC236}">
                <a16:creationId xmlns:a16="http://schemas.microsoft.com/office/drawing/2014/main" id="{9D68990F-EA25-784C-A252-A00AB07F215D}"/>
              </a:ext>
            </a:extLst>
          </p:cNvPr>
          <p:cNvSpPr txBox="1"/>
          <p:nvPr/>
        </p:nvSpPr>
        <p:spPr>
          <a:xfrm>
            <a:off x="2082924" y="468000"/>
            <a:ext cx="5248800" cy="584775"/>
          </a:xfrm>
          <a:prstGeom prst="rect">
            <a:avLst/>
          </a:prstGeom>
          <a:noFill/>
        </p:spPr>
        <p:txBody>
          <a:bodyPr wrap="square" rtlCol="0">
            <a:spAutoFit/>
          </a:bodyPr>
          <a:lstStyle/>
          <a:p>
            <a:r>
              <a:rPr lang="en-US" sz="3200" b="1" dirty="0">
                <a:solidFill>
                  <a:schemeClr val="accent1"/>
                </a:solidFill>
                <a:latin typeface="+mj-lt"/>
              </a:rPr>
              <a:t>Pray With the Church</a:t>
            </a:r>
          </a:p>
        </p:txBody>
      </p:sp>
    </p:spTree>
    <p:extLst>
      <p:ext uri="{BB962C8B-B14F-4D97-AF65-F5344CB8AC3E}">
        <p14:creationId xmlns:p14="http://schemas.microsoft.com/office/powerpoint/2010/main" val="180006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467</TotalTime>
  <Words>1044</Words>
  <Application>Microsoft Macintosh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Wisp</vt:lpstr>
      <vt:lpstr>St. Francis of Assisi</vt:lpstr>
      <vt:lpstr>PowerPoint Presentation</vt:lpstr>
      <vt:lpstr>PowerPoint Presentation</vt:lpstr>
      <vt:lpstr>PowerPoint Presentation</vt:lpstr>
      <vt:lpstr>The lion roars – who will not be afraid! The Lord God speaks – who will not prophesy!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Francis of Assisi</dc:title>
  <dc:creator>Michael J. Higgins</dc:creator>
  <cp:lastModifiedBy>Michael Higgins</cp:lastModifiedBy>
  <cp:revision>20</cp:revision>
  <dcterms:created xsi:type="dcterms:W3CDTF">2018-09-25T23:02:29Z</dcterms:created>
  <dcterms:modified xsi:type="dcterms:W3CDTF">2018-10-06T15:15:30Z</dcterms:modified>
</cp:coreProperties>
</file>