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Lst>
  <p:notesMasterIdLst>
    <p:notesMasterId r:id="rId14"/>
  </p:notesMasterIdLst>
  <p:sldIdLst>
    <p:sldId id="270" r:id="rId2"/>
    <p:sldId id="262" r:id="rId3"/>
    <p:sldId id="263" r:id="rId4"/>
    <p:sldId id="264" r:id="rId5"/>
    <p:sldId id="258" r:id="rId6"/>
    <p:sldId id="265" r:id="rId7"/>
    <p:sldId id="266" r:id="rId8"/>
    <p:sldId id="267" r:id="rId9"/>
    <p:sldId id="260" r:id="rId10"/>
    <p:sldId id="268" r:id="rId11"/>
    <p:sldId id="269" r:id="rId12"/>
    <p:sldId id="25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41"/>
    <p:restoredTop sz="94643"/>
  </p:normalViewPr>
  <p:slideViewPr>
    <p:cSldViewPr snapToGrid="0" snapToObjects="1">
      <p:cViewPr>
        <p:scale>
          <a:sx n="118" d="100"/>
          <a:sy n="118" d="100"/>
        </p:scale>
        <p:origin x="2136" y="1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E9612C-B2DB-3B4B-B0AF-3AA2B00EED84}" type="datetimeFigureOut">
              <a:rPr lang="en-US" smtClean="0"/>
              <a:t>5/23/16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29A430-CB8E-5C43-BBFE-15EE2DFD0389}" type="slidenum">
              <a:rPr lang="en-US" smtClean="0"/>
              <a:t>‹#›</a:t>
            </a:fld>
            <a:endParaRPr lang="en-US"/>
          </a:p>
        </p:txBody>
      </p:sp>
    </p:spTree>
    <p:extLst>
      <p:ext uri="{BB962C8B-B14F-4D97-AF65-F5344CB8AC3E}">
        <p14:creationId xmlns:p14="http://schemas.microsoft.com/office/powerpoint/2010/main" val="1200940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Prayer to be said</a:t>
            </a:r>
            <a:r>
              <a:rPr lang="en-US" baseline="0" dirty="0" smtClean="0"/>
              <a:t> together.</a:t>
            </a:r>
            <a:endParaRPr lang="en-US" dirty="0"/>
          </a:p>
        </p:txBody>
      </p:sp>
      <p:sp>
        <p:nvSpPr>
          <p:cNvPr id="4" name="Slide Number Placeholder 3"/>
          <p:cNvSpPr>
            <a:spLocks noGrp="1"/>
          </p:cNvSpPr>
          <p:nvPr>
            <p:ph type="sldNum" sz="quarter" idx="10"/>
          </p:nvPr>
        </p:nvSpPr>
        <p:spPr/>
        <p:txBody>
          <a:bodyPr/>
          <a:lstStyle/>
          <a:p>
            <a:fld id="{9529A430-CB8E-5C43-BBFE-15EE2DFD0389}" type="slidenum">
              <a:rPr lang="en-US" smtClean="0"/>
              <a:t>2</a:t>
            </a:fld>
            <a:endParaRPr lang="en-US"/>
          </a:p>
        </p:txBody>
      </p:sp>
    </p:spTree>
    <p:extLst>
      <p:ext uri="{BB962C8B-B14F-4D97-AF65-F5344CB8AC3E}">
        <p14:creationId xmlns:p14="http://schemas.microsoft.com/office/powerpoint/2010/main" val="1949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has </a:t>
            </a:r>
            <a:r>
              <a:rPr lang="en-US" baseline="0" dirty="0" err="1" smtClean="0"/>
              <a:t>two“clicks</a:t>
            </a:r>
            <a:r>
              <a:rPr lang="en-US" baseline="0" dirty="0" smtClean="0"/>
              <a:t>” </a:t>
            </a:r>
          </a:p>
          <a:p>
            <a:endParaRPr lang="en-US" baseline="0" dirty="0" smtClean="0"/>
          </a:p>
          <a:p>
            <a:r>
              <a:rPr lang="en-US" baseline="0" dirty="0" smtClean="0"/>
              <a:t>1) Della </a:t>
            </a:r>
            <a:r>
              <a:rPr lang="en-US" baseline="0" dirty="0" err="1" smtClean="0"/>
              <a:t>Robbia's</a:t>
            </a:r>
            <a:r>
              <a:rPr lang="en-US" baseline="0" dirty="0" smtClean="0"/>
              <a:t> Annunciation </a:t>
            </a:r>
          </a:p>
          <a:p>
            <a:r>
              <a:rPr lang="en-US" baseline="0" dirty="0" smtClean="0"/>
              <a:t>2) caption under the Della </a:t>
            </a:r>
            <a:r>
              <a:rPr lang="en-US" baseline="0" dirty="0" err="1" smtClean="0"/>
              <a:t>Robbia</a:t>
            </a:r>
            <a:r>
              <a:rPr lang="en-US" baseline="0" dirty="0" smtClean="0"/>
              <a:t> </a:t>
            </a:r>
          </a:p>
          <a:p>
            <a:endParaRPr lang="en-US" baseline="0" dirty="0" smtClean="0"/>
          </a:p>
          <a:p>
            <a:r>
              <a:rPr lang="en-US" baseline="0" dirty="0" smtClean="0"/>
              <a:t>Wait until I mention Della </a:t>
            </a:r>
            <a:r>
              <a:rPr lang="en-US" baseline="0" dirty="0" err="1" smtClean="0"/>
              <a:t>Robbia</a:t>
            </a:r>
            <a:r>
              <a:rPr lang="en-US" baseline="0" dirty="0" smtClean="0"/>
              <a:t> and his "Annunciation" - then click twice to show the "Annunciation" and the caption.</a:t>
            </a:r>
            <a:endParaRPr lang="en-US" dirty="0"/>
          </a:p>
        </p:txBody>
      </p:sp>
      <p:sp>
        <p:nvSpPr>
          <p:cNvPr id="4" name="Slide Number Placeholder 3"/>
          <p:cNvSpPr>
            <a:spLocks noGrp="1"/>
          </p:cNvSpPr>
          <p:nvPr>
            <p:ph type="sldNum" sz="quarter" idx="10"/>
          </p:nvPr>
        </p:nvSpPr>
        <p:spPr/>
        <p:txBody>
          <a:bodyPr/>
          <a:lstStyle/>
          <a:p>
            <a:fld id="{9529A430-CB8E-5C43-BBFE-15EE2DFD0389}" type="slidenum">
              <a:rPr lang="en-US" smtClean="0"/>
              <a:t>3</a:t>
            </a:fld>
            <a:endParaRPr lang="en-US"/>
          </a:p>
        </p:txBody>
      </p:sp>
    </p:spTree>
    <p:extLst>
      <p:ext uri="{BB962C8B-B14F-4D97-AF65-F5344CB8AC3E}">
        <p14:creationId xmlns:p14="http://schemas.microsoft.com/office/powerpoint/2010/main" val="57039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29A430-CB8E-5C43-BBFE-15EE2DFD0389}" type="slidenum">
              <a:rPr lang="en-US" smtClean="0"/>
              <a:t>4</a:t>
            </a:fld>
            <a:endParaRPr lang="en-US"/>
          </a:p>
        </p:txBody>
      </p:sp>
    </p:spTree>
    <p:extLst>
      <p:ext uri="{BB962C8B-B14F-4D97-AF65-F5344CB8AC3E}">
        <p14:creationId xmlns:p14="http://schemas.microsoft.com/office/powerpoint/2010/main" val="1579577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has three "clicks":</a:t>
            </a:r>
          </a:p>
          <a:p>
            <a:endParaRPr lang="en-US" baseline="0" dirty="0" smtClean="0"/>
          </a:p>
          <a:p>
            <a:r>
              <a:rPr lang="en-US" baseline="0" dirty="0" smtClean="0"/>
              <a:t>1) the graphic</a:t>
            </a:r>
          </a:p>
          <a:p>
            <a:r>
              <a:rPr lang="en-US" dirty="0" smtClean="0"/>
              <a:t>2)</a:t>
            </a:r>
            <a:r>
              <a:rPr lang="en-US" baseline="0" dirty="0" smtClean="0"/>
              <a:t> the first quote</a:t>
            </a:r>
          </a:p>
          <a:p>
            <a:r>
              <a:rPr lang="en-US" dirty="0" smtClean="0"/>
              <a:t>3)</a:t>
            </a:r>
            <a:r>
              <a:rPr lang="en-US" baseline="0" dirty="0" smtClean="0"/>
              <a:t> the second quote</a:t>
            </a:r>
          </a:p>
          <a:p>
            <a:endParaRPr lang="en-US" baseline="0" dirty="0" smtClean="0"/>
          </a:p>
          <a:p>
            <a:r>
              <a:rPr lang="en-US" baseline="0" dirty="0" smtClean="0"/>
              <a:t>Click three times to open the complete slide.</a:t>
            </a:r>
            <a:endParaRPr lang="en-US" dirty="0"/>
          </a:p>
        </p:txBody>
      </p:sp>
      <p:sp>
        <p:nvSpPr>
          <p:cNvPr id="4" name="Slide Number Placeholder 3"/>
          <p:cNvSpPr>
            <a:spLocks noGrp="1"/>
          </p:cNvSpPr>
          <p:nvPr>
            <p:ph type="sldNum" sz="quarter" idx="10"/>
          </p:nvPr>
        </p:nvSpPr>
        <p:spPr/>
        <p:txBody>
          <a:bodyPr/>
          <a:lstStyle/>
          <a:p>
            <a:fld id="{9529A430-CB8E-5C43-BBFE-15EE2DFD0389}" type="slidenum">
              <a:rPr lang="en-US" smtClean="0"/>
              <a:t>5</a:t>
            </a:fld>
            <a:endParaRPr lang="en-US"/>
          </a:p>
        </p:txBody>
      </p:sp>
    </p:spTree>
    <p:extLst>
      <p:ext uri="{BB962C8B-B14F-4D97-AF65-F5344CB8AC3E}">
        <p14:creationId xmlns:p14="http://schemas.microsoft.com/office/powerpoint/2010/main" val="1462335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smtClean="0"/>
              <a:t>5/23/16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5660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smtClean="0"/>
              <a:t>5/23/16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19893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smtClean="0"/>
              <a:t>5/23/16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470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smtClean="0"/>
              <a:t>5/23/16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044659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smtClean="0"/>
              <a:t>5/23/16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63098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smtClean="0"/>
              <a:t>5/23/16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3721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smtClean="0"/>
              <a:t>5/23/16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2179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t>5/23/16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3352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t>5/23/16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77870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t>5/23/16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64626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smtClean="0"/>
              <a:t>5/23/16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8208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t>5/23/16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97438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t>5/23/16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75476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t>5/23/16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31288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t>5/23/16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10323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smtClean="0"/>
              <a:t>5/23/16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46642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t>5/23/16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54472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smtClean="0"/>
              <a:t>5/23/16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77597320"/>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 Id="rId3"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31729" y="624515"/>
            <a:ext cx="6480543" cy="1323439"/>
          </a:xfrm>
          <a:prstGeom prst="rect">
            <a:avLst/>
          </a:prstGeom>
          <a:noFill/>
        </p:spPr>
        <p:txBody>
          <a:bodyPr wrap="square" rtlCol="0">
            <a:spAutoFit/>
          </a:bodyPr>
          <a:lstStyle/>
          <a:p>
            <a:pPr algn="ctr"/>
            <a:r>
              <a:rPr lang="en-US" sz="4000" dirty="0"/>
              <a:t>Mary in the Writings </a:t>
            </a:r>
          </a:p>
          <a:p>
            <a:pPr algn="ctr"/>
            <a:r>
              <a:rPr lang="en-US" sz="4000" dirty="0"/>
              <a:t>And Devotion of Saint Francis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4477" y="2058730"/>
            <a:ext cx="3415046" cy="4155216"/>
          </a:xfrm>
          <a:prstGeom prst="rect">
            <a:avLst/>
          </a:prstGeom>
        </p:spPr>
      </p:pic>
    </p:spTree>
    <p:extLst>
      <p:ext uri="{BB962C8B-B14F-4D97-AF65-F5344CB8AC3E}">
        <p14:creationId xmlns:p14="http://schemas.microsoft.com/office/powerpoint/2010/main" val="91872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5101" y="666775"/>
            <a:ext cx="5313798" cy="584775"/>
          </a:xfrm>
          <a:prstGeom prst="rect">
            <a:avLst/>
          </a:prstGeom>
          <a:noFill/>
        </p:spPr>
        <p:txBody>
          <a:bodyPr wrap="square" rtlCol="0">
            <a:spAutoFit/>
          </a:bodyPr>
          <a:lstStyle/>
          <a:p>
            <a:r>
              <a:rPr lang="en-US" sz="3200" dirty="0">
                <a:solidFill>
                  <a:srgbClr val="FFC000"/>
                </a:solidFill>
              </a:rPr>
              <a:t>Mary in the Light of The Trinity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0046" y="1688078"/>
            <a:ext cx="2597705" cy="3450286"/>
          </a:xfrm>
          <a:prstGeom prst="rect">
            <a:avLst/>
          </a:prstGeom>
          <a:effectLst>
            <a:reflection blurRad="25400" stA="50000" endA="300" endPos="38500" dist="50800" dir="5400000" sy="-100000" algn="bl" rotWithShape="0"/>
          </a:effectLst>
        </p:spPr>
      </p:pic>
      <p:sp>
        <p:nvSpPr>
          <p:cNvPr id="4" name="TextBox 3"/>
          <p:cNvSpPr txBox="1"/>
          <p:nvPr/>
        </p:nvSpPr>
        <p:spPr>
          <a:xfrm>
            <a:off x="587576" y="1447073"/>
            <a:ext cx="5016137" cy="4832092"/>
          </a:xfrm>
          <a:prstGeom prst="rect">
            <a:avLst/>
          </a:prstGeom>
          <a:noFill/>
        </p:spPr>
        <p:txBody>
          <a:bodyPr wrap="square" rtlCol="0">
            <a:spAutoFit/>
          </a:bodyPr>
          <a:lstStyle/>
          <a:p>
            <a:r>
              <a:rPr lang="en-US" sz="2200" dirty="0"/>
              <a:t>Hail, </a:t>
            </a:r>
            <a:r>
              <a:rPr lang="en-US" sz="2200" dirty="0">
                <a:solidFill>
                  <a:schemeClr val="accent6"/>
                </a:solidFill>
              </a:rPr>
              <a:t>O Lady</a:t>
            </a:r>
            <a:r>
              <a:rPr lang="en-US" sz="2200" dirty="0"/>
              <a:t>, </a:t>
            </a:r>
            <a:r>
              <a:rPr lang="en-US" sz="2200" dirty="0">
                <a:solidFill>
                  <a:schemeClr val="accent6"/>
                </a:solidFill>
              </a:rPr>
              <a:t>Holy Queen</a:t>
            </a:r>
            <a:r>
              <a:rPr lang="en-US" sz="2200" dirty="0"/>
              <a:t>, Mary </a:t>
            </a:r>
            <a:r>
              <a:rPr lang="en-US" sz="2200" dirty="0">
                <a:solidFill>
                  <a:schemeClr val="accent6"/>
                </a:solidFill>
              </a:rPr>
              <a:t>holy Mother of God</a:t>
            </a:r>
            <a:r>
              <a:rPr lang="en-US" sz="2200" dirty="0"/>
              <a:t>, Who are the </a:t>
            </a:r>
            <a:r>
              <a:rPr lang="en-US" sz="2200" dirty="0">
                <a:solidFill>
                  <a:schemeClr val="accent6"/>
                </a:solidFill>
              </a:rPr>
              <a:t>Virgin made Church</a:t>
            </a:r>
            <a:r>
              <a:rPr lang="en-US" sz="2200" dirty="0"/>
              <a:t>, chosen by the most holy Father in heaven whom he consecrated with His most holy beloved Son and with the Holy Spirit the </a:t>
            </a:r>
            <a:r>
              <a:rPr lang="en-US" sz="2200" dirty="0" err="1"/>
              <a:t>Paraclete</a:t>
            </a:r>
            <a:r>
              <a:rPr lang="en-US" sz="2200" dirty="0"/>
              <a:t>…  (</a:t>
            </a:r>
            <a:r>
              <a:rPr lang="en-US" sz="2200" dirty="0" err="1"/>
              <a:t>SalBVM</a:t>
            </a:r>
            <a:r>
              <a:rPr lang="en-US" sz="2200" dirty="0"/>
              <a:t>)</a:t>
            </a:r>
          </a:p>
          <a:p>
            <a:endParaRPr lang="en-US" sz="2200" dirty="0"/>
          </a:p>
          <a:p>
            <a:r>
              <a:rPr lang="en-US" sz="2200" dirty="0">
                <a:solidFill>
                  <a:schemeClr val="accent6"/>
                </a:solidFill>
              </a:rPr>
              <a:t>Holy Virgin </a:t>
            </a:r>
            <a:r>
              <a:rPr lang="en-US" sz="2200" dirty="0"/>
              <a:t>Mary, among the women born into the world, there is none like you.  </a:t>
            </a:r>
            <a:r>
              <a:rPr lang="en-US" sz="2200" dirty="0">
                <a:solidFill>
                  <a:schemeClr val="accent6"/>
                </a:solidFill>
              </a:rPr>
              <a:t>Daughter and servant of the most high and supreme King </a:t>
            </a:r>
            <a:r>
              <a:rPr lang="en-US" sz="2200" dirty="0"/>
              <a:t>and of the Father in heaven, </a:t>
            </a:r>
            <a:r>
              <a:rPr lang="en-US" sz="2200" dirty="0">
                <a:solidFill>
                  <a:schemeClr val="accent6"/>
                </a:solidFill>
              </a:rPr>
              <a:t>Mother of our most holy Lord Jesus Christ</a:t>
            </a:r>
            <a:r>
              <a:rPr lang="en-US" sz="2200" dirty="0"/>
              <a:t>, </a:t>
            </a:r>
            <a:r>
              <a:rPr lang="en-US" sz="2200" dirty="0">
                <a:solidFill>
                  <a:schemeClr val="accent6"/>
                </a:solidFill>
              </a:rPr>
              <a:t>Spouse of the Holy Spirit</a:t>
            </a:r>
            <a:r>
              <a:rPr lang="en-US" sz="2200" dirty="0"/>
              <a:t>… (</a:t>
            </a:r>
            <a:r>
              <a:rPr lang="en-US" sz="2200" dirty="0" err="1"/>
              <a:t>OfP</a:t>
            </a:r>
            <a:r>
              <a:rPr lang="en-US" sz="2200" dirty="0"/>
              <a:t> 1-2)</a:t>
            </a:r>
          </a:p>
        </p:txBody>
      </p:sp>
    </p:spTree>
    <p:extLst>
      <p:ext uri="{BB962C8B-B14F-4D97-AF65-F5344CB8AC3E}">
        <p14:creationId xmlns:p14="http://schemas.microsoft.com/office/powerpoint/2010/main" val="41193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par>
                                <p:cTn id="8" presetID="41" presetClass="entr" presetSubtype="0" fill="hold" nodeType="withEffect">
                                  <p:stCondLst>
                                    <p:cond delay="0"/>
                                  </p:stCondLst>
                                  <p:iterate type="lt">
                                    <p:tmPct val="10000"/>
                                  </p:iterate>
                                  <p:childTnLst>
                                    <p:set>
                                      <p:cBhvr>
                                        <p:cTn id="9" dur="1" fill="hold">
                                          <p:stCondLst>
                                            <p:cond delay="0"/>
                                          </p:stCondLst>
                                        </p:cTn>
                                        <p:tgtEl>
                                          <p:spTgt spid="4">
                                            <p:txEl>
                                              <p:pRg st="0" end="0"/>
                                            </p:txEl>
                                          </p:spTgt>
                                        </p:tgtEl>
                                        <p:attrNameLst>
                                          <p:attrName>style.visibility</p:attrName>
                                        </p:attrNameLst>
                                      </p:cBhvr>
                                      <p:to>
                                        <p:strVal val="visible"/>
                                      </p:to>
                                    </p:set>
                                    <p:anim calcmode="lin" valueType="num">
                                      <p:cBhvr>
                                        <p:cTn id="10"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12"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4">
                                            <p:txEl>
                                              <p:pRg st="0" end="0"/>
                                            </p:txEl>
                                          </p:spTgt>
                                        </p:tgtEl>
                                      </p:cBhvr>
                                    </p:animEffect>
                                  </p:childTnLst>
                                </p:cTn>
                              </p:par>
                              <p:par>
                                <p:cTn id="15" presetID="41" presetClass="entr" presetSubtype="0" fill="hold" nodeType="withEffect">
                                  <p:stCondLst>
                                    <p:cond delay="0"/>
                                  </p:stCondLst>
                                  <p:iterate type="lt">
                                    <p:tmPct val="10000"/>
                                  </p:iterate>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500" fill="hold"/>
                                        <p:tgtEl>
                                          <p:spTgt spid="4">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19" dur="500" fill="hold"/>
                                        <p:tgtEl>
                                          <p:spTgt spid="4">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4">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71947" y="696264"/>
            <a:ext cx="4588834" cy="584775"/>
          </a:xfrm>
          <a:prstGeom prst="rect">
            <a:avLst/>
          </a:prstGeom>
          <a:noFill/>
        </p:spPr>
        <p:txBody>
          <a:bodyPr wrap="square" rtlCol="0">
            <a:spAutoFit/>
          </a:bodyPr>
          <a:lstStyle/>
          <a:p>
            <a:r>
              <a:rPr lang="en-US" sz="3200" dirty="0">
                <a:solidFill>
                  <a:srgbClr val="FFC000"/>
                </a:solidFill>
              </a:rPr>
              <a:t>Mary’s Role in the Church</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5275" y="1727165"/>
            <a:ext cx="2468351" cy="3702527"/>
          </a:xfrm>
          <a:prstGeom prst="rect">
            <a:avLst/>
          </a:prstGeom>
          <a:effectLst>
            <a:reflection blurRad="25400" stA="50000" endA="300" endPos="38500" dist="50800" dir="5400000" sy="-100000" algn="bl" rotWithShape="0"/>
          </a:effectLst>
        </p:spPr>
      </p:pic>
      <p:sp>
        <p:nvSpPr>
          <p:cNvPr id="4" name="TextBox 3"/>
          <p:cNvSpPr txBox="1"/>
          <p:nvPr/>
        </p:nvSpPr>
        <p:spPr>
          <a:xfrm>
            <a:off x="396106" y="1375698"/>
            <a:ext cx="6074230" cy="5016758"/>
          </a:xfrm>
          <a:prstGeom prst="rect">
            <a:avLst/>
          </a:prstGeom>
          <a:noFill/>
        </p:spPr>
        <p:txBody>
          <a:bodyPr wrap="square" rtlCol="0">
            <a:spAutoFit/>
          </a:bodyPr>
          <a:lstStyle/>
          <a:p>
            <a:pPr marL="257175" indent="-257175">
              <a:buFont typeface="Wingdings" charset="2"/>
              <a:buChar char="v"/>
            </a:pPr>
            <a:r>
              <a:rPr lang="en-US" sz="2000" i="1" dirty="0"/>
              <a:t>to </a:t>
            </a:r>
            <a:r>
              <a:rPr lang="en-US" sz="2000" i="1" dirty="0" smtClean="0"/>
              <a:t>pray for us</a:t>
            </a:r>
            <a:r>
              <a:rPr lang="en-US" sz="2000" dirty="0" smtClean="0"/>
              <a:t>: </a:t>
            </a:r>
            <a:r>
              <a:rPr lang="en-US" sz="2000" dirty="0"/>
              <a:t>“</a:t>
            </a:r>
            <a:r>
              <a:rPr lang="en-US" sz="2000" dirty="0">
                <a:solidFill>
                  <a:schemeClr val="accent6"/>
                </a:solidFill>
              </a:rPr>
              <a:t>Mother of our most holy Lord Jesus Christ</a:t>
            </a:r>
            <a:r>
              <a:rPr lang="en-US" sz="2000" dirty="0"/>
              <a:t>, </a:t>
            </a:r>
            <a:r>
              <a:rPr lang="en-US" sz="2000" dirty="0">
                <a:solidFill>
                  <a:schemeClr val="accent6"/>
                </a:solidFill>
              </a:rPr>
              <a:t>Spouse of the Holy Spirit</a:t>
            </a:r>
            <a:r>
              <a:rPr lang="en-US" sz="2000" dirty="0"/>
              <a:t>, pray for us with Saint Michael the Archangel, all the powers of heaven and all the saints, at the side of your most holy beloved Son, our Lord and Teacher…” (</a:t>
            </a:r>
            <a:r>
              <a:rPr lang="en-US" sz="2000" dirty="0" err="1"/>
              <a:t>OfP</a:t>
            </a:r>
            <a:r>
              <a:rPr lang="en-US" sz="2000" dirty="0"/>
              <a:t>)</a:t>
            </a:r>
          </a:p>
          <a:p>
            <a:pPr marL="257175" indent="-257175">
              <a:buFont typeface="Wingdings" charset="2"/>
              <a:buChar char="v"/>
            </a:pPr>
            <a:endParaRPr lang="en-US" sz="2000" dirty="0"/>
          </a:p>
          <a:p>
            <a:pPr marL="257175" indent="-257175">
              <a:buFont typeface="Wingdings" charset="2"/>
              <a:buChar char="v"/>
            </a:pPr>
            <a:r>
              <a:rPr lang="en-US" sz="2000" i="1" dirty="0"/>
              <a:t>to mediate forgiveness</a:t>
            </a:r>
            <a:r>
              <a:rPr lang="en-US" sz="2000" dirty="0"/>
              <a:t>: “Moreover, I confess all my sins to the Lord God, Father, Son, and Holy Spirit, to the </a:t>
            </a:r>
            <a:r>
              <a:rPr lang="en-US" sz="2000" dirty="0">
                <a:solidFill>
                  <a:schemeClr val="accent6"/>
                </a:solidFill>
              </a:rPr>
              <a:t>blessed Virgin </a:t>
            </a:r>
            <a:r>
              <a:rPr lang="en-US" sz="2000" dirty="0"/>
              <a:t>Mary, all the saints in heaven and on earth, to Brother H., the Minister of our Order…” (</a:t>
            </a:r>
            <a:r>
              <a:rPr lang="en-US" sz="2000" dirty="0" err="1"/>
              <a:t>LtOrd</a:t>
            </a:r>
            <a:r>
              <a:rPr lang="en-US" sz="2000" dirty="0"/>
              <a:t> 38)</a:t>
            </a:r>
          </a:p>
          <a:p>
            <a:pPr marL="257175" indent="-257175">
              <a:buFont typeface="Wingdings" charset="2"/>
              <a:buChar char="v"/>
            </a:pPr>
            <a:endParaRPr lang="en-US" sz="2000" dirty="0"/>
          </a:p>
          <a:p>
            <a:pPr marL="257175" indent="-257175">
              <a:buFont typeface="Wingdings" charset="2"/>
              <a:buChar char="v"/>
            </a:pPr>
            <a:r>
              <a:rPr lang="en-US" sz="2000" i="1" dirty="0"/>
              <a:t>to mediate thanksgiving</a:t>
            </a:r>
            <a:r>
              <a:rPr lang="en-US" sz="2000" dirty="0"/>
              <a:t>: “Because of Your love, we humbly beg the </a:t>
            </a:r>
            <a:r>
              <a:rPr lang="en-US" sz="2000" dirty="0">
                <a:solidFill>
                  <a:schemeClr val="accent6"/>
                </a:solidFill>
              </a:rPr>
              <a:t>glorious Mother</a:t>
            </a:r>
            <a:r>
              <a:rPr lang="en-US" sz="2000" dirty="0"/>
              <a:t>, the </a:t>
            </a:r>
            <a:r>
              <a:rPr lang="en-US" sz="2000" dirty="0">
                <a:solidFill>
                  <a:schemeClr val="accent6"/>
                </a:solidFill>
              </a:rPr>
              <a:t>most blessed, ever-virgin Mary</a:t>
            </a:r>
            <a:r>
              <a:rPr lang="en-US" sz="2000" dirty="0"/>
              <a:t>…to give You thanks for these things…”  (ER 23:6) </a:t>
            </a:r>
            <a:r>
              <a:rPr lang="en-US" sz="1875" dirty="0"/>
              <a:t>	</a:t>
            </a:r>
          </a:p>
        </p:txBody>
      </p:sp>
    </p:spTree>
    <p:extLst>
      <p:ext uri="{BB962C8B-B14F-4D97-AF65-F5344CB8AC3E}">
        <p14:creationId xmlns:p14="http://schemas.microsoft.com/office/powerpoint/2010/main" val="126612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par>
                                <p:cTn id="8" presetID="41" presetClass="entr" presetSubtype="0" fill="hold" nodeType="withEffect">
                                  <p:stCondLst>
                                    <p:cond delay="0"/>
                                  </p:stCondLst>
                                  <p:iterate type="lt">
                                    <p:tmPct val="10000"/>
                                  </p:iterate>
                                  <p:childTnLst>
                                    <p:set>
                                      <p:cBhvr>
                                        <p:cTn id="9" dur="1" fill="hold">
                                          <p:stCondLst>
                                            <p:cond delay="0"/>
                                          </p:stCondLst>
                                        </p:cTn>
                                        <p:tgtEl>
                                          <p:spTgt spid="4">
                                            <p:txEl>
                                              <p:pRg st="0" end="0"/>
                                            </p:txEl>
                                          </p:spTgt>
                                        </p:tgtEl>
                                        <p:attrNameLst>
                                          <p:attrName>style.visibility</p:attrName>
                                        </p:attrNameLst>
                                      </p:cBhvr>
                                      <p:to>
                                        <p:strVal val="visible"/>
                                      </p:to>
                                    </p:set>
                                    <p:anim calcmode="lin" valueType="num">
                                      <p:cBhvr>
                                        <p:cTn id="10"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12"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4">
                                            <p:txEl>
                                              <p:pRg st="0" end="0"/>
                                            </p:txEl>
                                          </p:spTgt>
                                        </p:tgtEl>
                                      </p:cBhvr>
                                    </p:animEffect>
                                  </p:childTnLst>
                                </p:cTn>
                              </p:par>
                              <p:par>
                                <p:cTn id="15" presetID="41" presetClass="entr" presetSubtype="0" fill="hold" nodeType="withEffect">
                                  <p:stCondLst>
                                    <p:cond delay="0"/>
                                  </p:stCondLst>
                                  <p:iterate type="lt">
                                    <p:tmPct val="10000"/>
                                  </p:iterate>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500" fill="hold"/>
                                        <p:tgtEl>
                                          <p:spTgt spid="4">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19" dur="500" fill="hold"/>
                                        <p:tgtEl>
                                          <p:spTgt spid="4">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4">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4">
                                            <p:txEl>
                                              <p:pRg st="2" end="2"/>
                                            </p:txEl>
                                          </p:spTgt>
                                        </p:tgtEl>
                                      </p:cBhvr>
                                    </p:animEffect>
                                  </p:childTnLst>
                                </p:cTn>
                              </p:par>
                              <p:par>
                                <p:cTn id="22" presetID="41" presetClass="entr" presetSubtype="0" fill="hold" nodeType="withEffect">
                                  <p:stCondLst>
                                    <p:cond delay="0"/>
                                  </p:stCondLst>
                                  <p:iterate type="lt">
                                    <p:tmPct val="10000"/>
                                  </p:iterate>
                                  <p:childTnLst>
                                    <p:set>
                                      <p:cBhvr>
                                        <p:cTn id="23" dur="1" fill="hold">
                                          <p:stCondLst>
                                            <p:cond delay="0"/>
                                          </p:stCondLst>
                                        </p:cTn>
                                        <p:tgtEl>
                                          <p:spTgt spid="4">
                                            <p:txEl>
                                              <p:pRg st="4" end="4"/>
                                            </p:txEl>
                                          </p:spTgt>
                                        </p:tgtEl>
                                        <p:attrNameLst>
                                          <p:attrName>style.visibility</p:attrName>
                                        </p:attrNameLst>
                                      </p:cBhvr>
                                      <p:to>
                                        <p:strVal val="visible"/>
                                      </p:to>
                                    </p:set>
                                    <p:anim calcmode="lin" valueType="num">
                                      <p:cBhvr>
                                        <p:cTn id="24" dur="500" fill="hold"/>
                                        <p:tgtEl>
                                          <p:spTgt spid="4">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4">
                                            <p:txEl>
                                              <p:pRg st="4" end="4"/>
                                            </p:txEl>
                                          </p:spTgt>
                                        </p:tgtEl>
                                        <p:attrNameLst>
                                          <p:attrName>ppt_y</p:attrName>
                                        </p:attrNameLst>
                                      </p:cBhvr>
                                      <p:tavLst>
                                        <p:tav tm="0">
                                          <p:val>
                                            <p:strVal val="#ppt_y"/>
                                          </p:val>
                                        </p:tav>
                                        <p:tav tm="100000">
                                          <p:val>
                                            <p:strVal val="#ppt_y"/>
                                          </p:val>
                                        </p:tav>
                                      </p:tavLst>
                                    </p:anim>
                                    <p:anim calcmode="lin" valueType="num">
                                      <p:cBhvr>
                                        <p:cTn id="26" dur="500" fill="hold"/>
                                        <p:tgtEl>
                                          <p:spTgt spid="4">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4">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960852" y="1443317"/>
            <a:ext cx="7355678" cy="3959807"/>
          </a:xfrm>
          <a:prstGeom prst="rect">
            <a:avLst/>
          </a:prstGeom>
          <a:effectLst>
            <a:reflection blurRad="25400" stA="50000" endA="300" endPos="38500" dist="50800" dir="5400000" sy="-100000" algn="bl" rotWithShape="0"/>
          </a:effectLst>
        </p:spPr>
      </p:pic>
    </p:spTree>
    <p:extLst>
      <p:ext uri="{BB962C8B-B14F-4D97-AF65-F5344CB8AC3E}">
        <p14:creationId xmlns:p14="http://schemas.microsoft.com/office/powerpoint/2010/main" val="165641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213" y="1547353"/>
            <a:ext cx="8533860" cy="4535857"/>
          </a:xfrm>
          <a:prstGeom prst="rect">
            <a:avLst/>
          </a:prstGeom>
          <a:noFill/>
        </p:spPr>
        <p:txBody>
          <a:bodyPr wrap="square" rtlCol="0">
            <a:spAutoFit/>
          </a:bodyPr>
          <a:lstStyle/>
          <a:p>
            <a:pPr algn="ctr"/>
            <a:r>
              <a:rPr lang="en-US" sz="2400" dirty="0">
                <a:solidFill>
                  <a:schemeClr val="accent6"/>
                </a:solidFill>
              </a:rPr>
              <a:t>Holy Virgin </a:t>
            </a:r>
            <a:r>
              <a:rPr lang="en-US" sz="2400" dirty="0"/>
              <a:t>Mary, among the women born into the world, </a:t>
            </a:r>
          </a:p>
          <a:p>
            <a:pPr algn="ctr"/>
            <a:r>
              <a:rPr lang="en-US" sz="2400" dirty="0"/>
              <a:t>there is no one like you.</a:t>
            </a:r>
          </a:p>
          <a:p>
            <a:pPr algn="ctr"/>
            <a:r>
              <a:rPr lang="en-US" sz="2400" dirty="0">
                <a:solidFill>
                  <a:schemeClr val="accent6"/>
                </a:solidFill>
              </a:rPr>
              <a:t>Daughter and servant </a:t>
            </a:r>
            <a:r>
              <a:rPr lang="en-US" sz="2400" dirty="0"/>
              <a:t>of the most high </a:t>
            </a:r>
          </a:p>
          <a:p>
            <a:pPr algn="ctr"/>
            <a:r>
              <a:rPr lang="en-US" sz="2400" dirty="0"/>
              <a:t>and supreme King and of the Father in heaven,</a:t>
            </a:r>
          </a:p>
          <a:p>
            <a:pPr algn="ctr"/>
            <a:r>
              <a:rPr lang="en-US" sz="2400" dirty="0">
                <a:solidFill>
                  <a:schemeClr val="accent6"/>
                </a:solidFill>
              </a:rPr>
              <a:t>Mother of our most holy Lord Jesus Christ</a:t>
            </a:r>
            <a:r>
              <a:rPr lang="en-US" sz="2400" dirty="0"/>
              <a:t>, </a:t>
            </a:r>
          </a:p>
          <a:p>
            <a:pPr algn="ctr"/>
            <a:r>
              <a:rPr lang="en-US" sz="2400" dirty="0">
                <a:solidFill>
                  <a:schemeClr val="accent6"/>
                </a:solidFill>
              </a:rPr>
              <a:t>spouse of the Holy Spirit</a:t>
            </a:r>
            <a:r>
              <a:rPr lang="en-US" sz="2400" dirty="0"/>
              <a:t>, pray for us</a:t>
            </a:r>
          </a:p>
          <a:p>
            <a:pPr algn="ctr"/>
            <a:r>
              <a:rPr lang="en-US" sz="2400" dirty="0"/>
              <a:t>with Saint Michael the Archangel, </a:t>
            </a:r>
          </a:p>
          <a:p>
            <a:pPr algn="ctr"/>
            <a:r>
              <a:rPr lang="en-US" sz="2400" dirty="0"/>
              <a:t>all the powers of heaven and all the saints,</a:t>
            </a:r>
          </a:p>
          <a:p>
            <a:pPr algn="ctr"/>
            <a:r>
              <a:rPr lang="en-US" sz="2400" dirty="0"/>
              <a:t>at the side of your most holy beloved Son, our Lord and Teacher.</a:t>
            </a:r>
          </a:p>
          <a:p>
            <a:pPr algn="ctr"/>
            <a:r>
              <a:rPr lang="en-US" sz="2400" dirty="0"/>
              <a:t>Glory to the Father, and to the Son, and to the Holy Spirit.</a:t>
            </a:r>
          </a:p>
          <a:p>
            <a:pPr algn="ctr"/>
            <a:r>
              <a:rPr lang="en-US" sz="2400" dirty="0"/>
              <a:t>As it was in the beginning, is now, and will be forever.  Amen</a:t>
            </a:r>
          </a:p>
          <a:p>
            <a:endParaRPr lang="en-US" sz="1350" dirty="0"/>
          </a:p>
        </p:txBody>
      </p:sp>
      <p:sp>
        <p:nvSpPr>
          <p:cNvPr id="3" name="TextBox 2"/>
          <p:cNvSpPr txBox="1"/>
          <p:nvPr/>
        </p:nvSpPr>
        <p:spPr>
          <a:xfrm>
            <a:off x="1115786" y="620486"/>
            <a:ext cx="6912428" cy="861774"/>
          </a:xfrm>
          <a:prstGeom prst="rect">
            <a:avLst/>
          </a:prstGeom>
          <a:noFill/>
        </p:spPr>
        <p:txBody>
          <a:bodyPr wrap="square" rtlCol="0">
            <a:spAutoFit/>
          </a:bodyPr>
          <a:lstStyle/>
          <a:p>
            <a:r>
              <a:rPr lang="en-US" sz="3200" dirty="0" smtClean="0"/>
              <a:t>Antiphon </a:t>
            </a:r>
            <a:r>
              <a:rPr lang="en-US" sz="3200" dirty="0"/>
              <a:t>for </a:t>
            </a:r>
            <a:r>
              <a:rPr lang="en-US" sz="3200" i="1" dirty="0"/>
              <a:t>The Office of the </a:t>
            </a:r>
            <a:r>
              <a:rPr lang="en-US" sz="3200" i="1" dirty="0" smtClean="0"/>
              <a:t>Passion</a:t>
            </a:r>
            <a:endParaRPr lang="en-US" sz="3200" i="1" dirty="0"/>
          </a:p>
          <a:p>
            <a:endParaRPr lang="en-US" dirty="0"/>
          </a:p>
        </p:txBody>
      </p:sp>
    </p:spTree>
    <p:extLst>
      <p:ext uri="{BB962C8B-B14F-4D97-AF65-F5344CB8AC3E}">
        <p14:creationId xmlns:p14="http://schemas.microsoft.com/office/powerpoint/2010/main" val="131761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xEl>
                                              <p:pRg st="1" end="1"/>
                                            </p:txEl>
                                          </p:spTgt>
                                        </p:tgtEl>
                                      </p:cBhvr>
                                    </p:animEffect>
                                  </p:childTnLst>
                                </p:cTn>
                              </p:par>
                              <p:par>
                                <p:cTn id="19" presetID="41" presetClass="entr" presetSubtype="0" fill="hold" nodeType="withEffect">
                                  <p:stCondLst>
                                    <p:cond delay="0"/>
                                  </p:stCondLst>
                                  <p:iterate type="lt">
                                    <p:tmPct val="10000"/>
                                  </p:iterate>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
                                            <p:txEl>
                                              <p:pRg st="2" end="2"/>
                                            </p:txEl>
                                          </p:spTgt>
                                        </p:tgtEl>
                                        <p:attrNameLst>
                                          <p:attrName>ppt_y</p:attrName>
                                        </p:attrNameLst>
                                      </p:cBhvr>
                                      <p:tavLst>
                                        <p:tav tm="0">
                                          <p:val>
                                            <p:strVal val="#ppt_y"/>
                                          </p:val>
                                        </p:tav>
                                        <p:tav tm="100000">
                                          <p:val>
                                            <p:strVal val="#ppt_y"/>
                                          </p:val>
                                        </p:tav>
                                      </p:tavLst>
                                    </p:anim>
                                    <p:anim calcmode="lin" valueType="num">
                                      <p:cBhvr>
                                        <p:cTn id="23" dur="500" fill="hold"/>
                                        <p:tgtEl>
                                          <p:spTgt spid="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
                                            <p:txEl>
                                              <p:pRg st="2" end="2"/>
                                            </p:txEl>
                                          </p:spTgt>
                                        </p:tgtEl>
                                      </p:cBhvr>
                                    </p:animEffect>
                                  </p:childTnLst>
                                </p:cTn>
                              </p:par>
                              <p:par>
                                <p:cTn id="26" presetID="41" presetClass="entr" presetSubtype="0" fill="hold" nodeType="withEffect">
                                  <p:stCondLst>
                                    <p:cond delay="0"/>
                                  </p:stCondLst>
                                  <p:iterate type="lt">
                                    <p:tmPct val="10000"/>
                                  </p:iterate>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2">
                                            <p:txEl>
                                              <p:pRg st="3" end="3"/>
                                            </p:txEl>
                                          </p:spTgt>
                                        </p:tgtEl>
                                        <p:attrNameLst>
                                          <p:attrName>ppt_y</p:attrName>
                                        </p:attrNameLst>
                                      </p:cBhvr>
                                      <p:tavLst>
                                        <p:tav tm="0">
                                          <p:val>
                                            <p:strVal val="#ppt_y"/>
                                          </p:val>
                                        </p:tav>
                                        <p:tav tm="100000">
                                          <p:val>
                                            <p:strVal val="#ppt_y"/>
                                          </p:val>
                                        </p:tav>
                                      </p:tavLst>
                                    </p:anim>
                                    <p:anim calcmode="lin" valueType="num">
                                      <p:cBhvr>
                                        <p:cTn id="30" dur="500" fill="hold"/>
                                        <p:tgtEl>
                                          <p:spTgt spid="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2">
                                            <p:txEl>
                                              <p:pRg st="3" end="3"/>
                                            </p:txEl>
                                          </p:spTgt>
                                        </p:tgtEl>
                                      </p:cBhvr>
                                    </p:animEffect>
                                  </p:childTnLst>
                                </p:cTn>
                              </p:par>
                              <p:par>
                                <p:cTn id="33" presetID="41" presetClass="entr" presetSubtype="0" fill="hold" nodeType="withEffect">
                                  <p:stCondLst>
                                    <p:cond delay="0"/>
                                  </p:stCondLst>
                                  <p:iterate type="lt">
                                    <p:tmPct val="10000"/>
                                  </p:iterate>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2">
                                            <p:txEl>
                                              <p:pRg st="4" end="4"/>
                                            </p:txEl>
                                          </p:spTgt>
                                        </p:tgtEl>
                                        <p:attrNameLst>
                                          <p:attrName>ppt_y</p:attrName>
                                        </p:attrNameLst>
                                      </p:cBhvr>
                                      <p:tavLst>
                                        <p:tav tm="0">
                                          <p:val>
                                            <p:strVal val="#ppt_y"/>
                                          </p:val>
                                        </p:tav>
                                        <p:tav tm="100000">
                                          <p:val>
                                            <p:strVal val="#ppt_y"/>
                                          </p:val>
                                        </p:tav>
                                      </p:tavLst>
                                    </p:anim>
                                    <p:anim calcmode="lin" valueType="num">
                                      <p:cBhvr>
                                        <p:cTn id="37" dur="500" fill="hold"/>
                                        <p:tgtEl>
                                          <p:spTgt spid="2">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2">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2">
                                            <p:txEl>
                                              <p:pRg st="4" end="4"/>
                                            </p:txEl>
                                          </p:spTgt>
                                        </p:tgtEl>
                                      </p:cBhvr>
                                    </p:animEffect>
                                  </p:childTnLst>
                                </p:cTn>
                              </p:par>
                              <p:par>
                                <p:cTn id="40" presetID="41" presetClass="entr" presetSubtype="0" fill="hold" nodeType="withEffect">
                                  <p:stCondLst>
                                    <p:cond delay="0"/>
                                  </p:stCondLst>
                                  <p:iterate type="lt">
                                    <p:tmPct val="10000"/>
                                  </p:iterate>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2">
                                            <p:txEl>
                                              <p:pRg st="5" end="5"/>
                                            </p:txEl>
                                          </p:spTgt>
                                        </p:tgtEl>
                                        <p:attrNameLst>
                                          <p:attrName>ppt_y</p:attrName>
                                        </p:attrNameLst>
                                      </p:cBhvr>
                                      <p:tavLst>
                                        <p:tav tm="0">
                                          <p:val>
                                            <p:strVal val="#ppt_y"/>
                                          </p:val>
                                        </p:tav>
                                        <p:tav tm="100000">
                                          <p:val>
                                            <p:strVal val="#ppt_y"/>
                                          </p:val>
                                        </p:tav>
                                      </p:tavLst>
                                    </p:anim>
                                    <p:anim calcmode="lin" valueType="num">
                                      <p:cBhvr>
                                        <p:cTn id="44" dur="500" fill="hold"/>
                                        <p:tgtEl>
                                          <p:spTgt spid="2">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2">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2">
                                            <p:txEl>
                                              <p:pRg st="5" end="5"/>
                                            </p:txEl>
                                          </p:spTgt>
                                        </p:tgtEl>
                                      </p:cBhvr>
                                    </p:animEffect>
                                  </p:childTnLst>
                                </p:cTn>
                              </p:par>
                              <p:par>
                                <p:cTn id="47" presetID="41" presetClass="entr" presetSubtype="0" fill="hold" nodeType="withEffect">
                                  <p:stCondLst>
                                    <p:cond delay="0"/>
                                  </p:stCondLst>
                                  <p:iterate type="lt">
                                    <p:tmPct val="10000"/>
                                  </p:iterate>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500" fill="hold"/>
                                        <p:tgtEl>
                                          <p:spTgt spid="2">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2">
                                            <p:txEl>
                                              <p:pRg st="6" end="6"/>
                                            </p:txEl>
                                          </p:spTgt>
                                        </p:tgtEl>
                                        <p:attrNameLst>
                                          <p:attrName>ppt_y</p:attrName>
                                        </p:attrNameLst>
                                      </p:cBhvr>
                                      <p:tavLst>
                                        <p:tav tm="0">
                                          <p:val>
                                            <p:strVal val="#ppt_y"/>
                                          </p:val>
                                        </p:tav>
                                        <p:tav tm="100000">
                                          <p:val>
                                            <p:strVal val="#ppt_y"/>
                                          </p:val>
                                        </p:tav>
                                      </p:tavLst>
                                    </p:anim>
                                    <p:anim calcmode="lin" valueType="num">
                                      <p:cBhvr>
                                        <p:cTn id="51" dur="500" fill="hold"/>
                                        <p:tgtEl>
                                          <p:spTgt spid="2">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2">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2">
                                            <p:txEl>
                                              <p:pRg st="6" end="6"/>
                                            </p:txEl>
                                          </p:spTgt>
                                        </p:tgtEl>
                                      </p:cBhvr>
                                    </p:animEffect>
                                  </p:childTnLst>
                                </p:cTn>
                              </p:par>
                              <p:par>
                                <p:cTn id="54" presetID="41" presetClass="entr" presetSubtype="0" fill="hold" nodeType="withEffect">
                                  <p:stCondLst>
                                    <p:cond delay="0"/>
                                  </p:stCondLst>
                                  <p:iterate type="lt">
                                    <p:tmPct val="10000"/>
                                  </p:iterate>
                                  <p:childTnLst>
                                    <p:set>
                                      <p:cBhvr>
                                        <p:cTn id="55" dur="1" fill="hold">
                                          <p:stCondLst>
                                            <p:cond delay="0"/>
                                          </p:stCondLst>
                                        </p:cTn>
                                        <p:tgtEl>
                                          <p:spTgt spid="2">
                                            <p:txEl>
                                              <p:pRg st="7" end="7"/>
                                            </p:txEl>
                                          </p:spTgt>
                                        </p:tgtEl>
                                        <p:attrNameLst>
                                          <p:attrName>style.visibility</p:attrName>
                                        </p:attrNameLst>
                                      </p:cBhvr>
                                      <p:to>
                                        <p:strVal val="visible"/>
                                      </p:to>
                                    </p:set>
                                    <p:anim calcmode="lin" valueType="num">
                                      <p:cBhvr>
                                        <p:cTn id="56" dur="500" fill="hold"/>
                                        <p:tgtEl>
                                          <p:spTgt spid="2">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2">
                                            <p:txEl>
                                              <p:pRg st="7" end="7"/>
                                            </p:txEl>
                                          </p:spTgt>
                                        </p:tgtEl>
                                        <p:attrNameLst>
                                          <p:attrName>ppt_y</p:attrName>
                                        </p:attrNameLst>
                                      </p:cBhvr>
                                      <p:tavLst>
                                        <p:tav tm="0">
                                          <p:val>
                                            <p:strVal val="#ppt_y"/>
                                          </p:val>
                                        </p:tav>
                                        <p:tav tm="100000">
                                          <p:val>
                                            <p:strVal val="#ppt_y"/>
                                          </p:val>
                                        </p:tav>
                                      </p:tavLst>
                                    </p:anim>
                                    <p:anim calcmode="lin" valueType="num">
                                      <p:cBhvr>
                                        <p:cTn id="58" dur="500" fill="hold"/>
                                        <p:tgtEl>
                                          <p:spTgt spid="2">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2">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2">
                                            <p:txEl>
                                              <p:pRg st="7" end="7"/>
                                            </p:txEl>
                                          </p:spTgt>
                                        </p:tgtEl>
                                      </p:cBhvr>
                                    </p:animEffect>
                                  </p:childTnLst>
                                </p:cTn>
                              </p:par>
                              <p:par>
                                <p:cTn id="61" presetID="41" presetClass="entr" presetSubtype="0" fill="hold" nodeType="withEffect">
                                  <p:stCondLst>
                                    <p:cond delay="0"/>
                                  </p:stCondLst>
                                  <p:iterate type="lt">
                                    <p:tmPct val="10000"/>
                                  </p:iterate>
                                  <p:childTnLst>
                                    <p:set>
                                      <p:cBhvr>
                                        <p:cTn id="62" dur="1" fill="hold">
                                          <p:stCondLst>
                                            <p:cond delay="0"/>
                                          </p:stCondLst>
                                        </p:cTn>
                                        <p:tgtEl>
                                          <p:spTgt spid="2">
                                            <p:txEl>
                                              <p:pRg st="8" end="8"/>
                                            </p:txEl>
                                          </p:spTgt>
                                        </p:tgtEl>
                                        <p:attrNameLst>
                                          <p:attrName>style.visibility</p:attrName>
                                        </p:attrNameLst>
                                      </p:cBhvr>
                                      <p:to>
                                        <p:strVal val="visible"/>
                                      </p:to>
                                    </p:set>
                                    <p:anim calcmode="lin" valueType="num">
                                      <p:cBhvr>
                                        <p:cTn id="63" dur="500" fill="hold"/>
                                        <p:tgtEl>
                                          <p:spTgt spid="2">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2">
                                            <p:txEl>
                                              <p:pRg st="8" end="8"/>
                                            </p:txEl>
                                          </p:spTgt>
                                        </p:tgtEl>
                                        <p:attrNameLst>
                                          <p:attrName>ppt_y</p:attrName>
                                        </p:attrNameLst>
                                      </p:cBhvr>
                                      <p:tavLst>
                                        <p:tav tm="0">
                                          <p:val>
                                            <p:strVal val="#ppt_y"/>
                                          </p:val>
                                        </p:tav>
                                        <p:tav tm="100000">
                                          <p:val>
                                            <p:strVal val="#ppt_y"/>
                                          </p:val>
                                        </p:tav>
                                      </p:tavLst>
                                    </p:anim>
                                    <p:anim calcmode="lin" valueType="num">
                                      <p:cBhvr>
                                        <p:cTn id="65" dur="500" fill="hold"/>
                                        <p:tgtEl>
                                          <p:spTgt spid="2">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2">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2">
                                            <p:txEl>
                                              <p:pRg st="8" end="8"/>
                                            </p:txEl>
                                          </p:spTgt>
                                        </p:tgtEl>
                                      </p:cBhvr>
                                    </p:animEffect>
                                  </p:childTnLst>
                                </p:cTn>
                              </p:par>
                              <p:par>
                                <p:cTn id="68" presetID="41" presetClass="entr" presetSubtype="0" fill="hold" nodeType="withEffect">
                                  <p:stCondLst>
                                    <p:cond delay="0"/>
                                  </p:stCondLst>
                                  <p:iterate type="lt">
                                    <p:tmPct val="10000"/>
                                  </p:iterate>
                                  <p:childTnLst>
                                    <p:set>
                                      <p:cBhvr>
                                        <p:cTn id="69" dur="1" fill="hold">
                                          <p:stCondLst>
                                            <p:cond delay="0"/>
                                          </p:stCondLst>
                                        </p:cTn>
                                        <p:tgtEl>
                                          <p:spTgt spid="2">
                                            <p:txEl>
                                              <p:pRg st="9" end="9"/>
                                            </p:txEl>
                                          </p:spTgt>
                                        </p:tgtEl>
                                        <p:attrNameLst>
                                          <p:attrName>style.visibility</p:attrName>
                                        </p:attrNameLst>
                                      </p:cBhvr>
                                      <p:to>
                                        <p:strVal val="visible"/>
                                      </p:to>
                                    </p:set>
                                    <p:anim calcmode="lin" valueType="num">
                                      <p:cBhvr>
                                        <p:cTn id="70" dur="500" fill="hold"/>
                                        <p:tgtEl>
                                          <p:spTgt spid="2">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2">
                                            <p:txEl>
                                              <p:pRg st="9" end="9"/>
                                            </p:txEl>
                                          </p:spTgt>
                                        </p:tgtEl>
                                        <p:attrNameLst>
                                          <p:attrName>ppt_y</p:attrName>
                                        </p:attrNameLst>
                                      </p:cBhvr>
                                      <p:tavLst>
                                        <p:tav tm="0">
                                          <p:val>
                                            <p:strVal val="#ppt_y"/>
                                          </p:val>
                                        </p:tav>
                                        <p:tav tm="100000">
                                          <p:val>
                                            <p:strVal val="#ppt_y"/>
                                          </p:val>
                                        </p:tav>
                                      </p:tavLst>
                                    </p:anim>
                                    <p:anim calcmode="lin" valueType="num">
                                      <p:cBhvr>
                                        <p:cTn id="72" dur="500" fill="hold"/>
                                        <p:tgtEl>
                                          <p:spTgt spid="2">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2">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2">
                                            <p:txEl>
                                              <p:pRg st="9" end="9"/>
                                            </p:txEl>
                                          </p:spTgt>
                                        </p:tgtEl>
                                      </p:cBhvr>
                                    </p:animEffect>
                                  </p:childTnLst>
                                </p:cTn>
                              </p:par>
                              <p:par>
                                <p:cTn id="75" presetID="41" presetClass="entr" presetSubtype="0" fill="hold" nodeType="withEffect">
                                  <p:stCondLst>
                                    <p:cond delay="0"/>
                                  </p:stCondLst>
                                  <p:iterate type="lt">
                                    <p:tmPct val="10000"/>
                                  </p:iterate>
                                  <p:childTnLst>
                                    <p:set>
                                      <p:cBhvr>
                                        <p:cTn id="76" dur="1" fill="hold">
                                          <p:stCondLst>
                                            <p:cond delay="0"/>
                                          </p:stCondLst>
                                        </p:cTn>
                                        <p:tgtEl>
                                          <p:spTgt spid="2">
                                            <p:txEl>
                                              <p:pRg st="10" end="10"/>
                                            </p:txEl>
                                          </p:spTgt>
                                        </p:tgtEl>
                                        <p:attrNameLst>
                                          <p:attrName>style.visibility</p:attrName>
                                        </p:attrNameLst>
                                      </p:cBhvr>
                                      <p:to>
                                        <p:strVal val="visible"/>
                                      </p:to>
                                    </p:set>
                                    <p:anim calcmode="lin" valueType="num">
                                      <p:cBhvr>
                                        <p:cTn id="77" dur="500" fill="hold"/>
                                        <p:tgtEl>
                                          <p:spTgt spid="2">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2">
                                            <p:txEl>
                                              <p:pRg st="10" end="10"/>
                                            </p:txEl>
                                          </p:spTgt>
                                        </p:tgtEl>
                                        <p:attrNameLst>
                                          <p:attrName>ppt_y</p:attrName>
                                        </p:attrNameLst>
                                      </p:cBhvr>
                                      <p:tavLst>
                                        <p:tav tm="0">
                                          <p:val>
                                            <p:strVal val="#ppt_y"/>
                                          </p:val>
                                        </p:tav>
                                        <p:tav tm="100000">
                                          <p:val>
                                            <p:strVal val="#ppt_y"/>
                                          </p:val>
                                        </p:tav>
                                      </p:tavLst>
                                    </p:anim>
                                    <p:anim calcmode="lin" valueType="num">
                                      <p:cBhvr>
                                        <p:cTn id="79" dur="500" fill="hold"/>
                                        <p:tgtEl>
                                          <p:spTgt spid="2">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2">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8831" y="321429"/>
            <a:ext cx="4103902" cy="274588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062" y="321430"/>
            <a:ext cx="3665896" cy="274588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9618" y="1310574"/>
            <a:ext cx="6004764" cy="4519950"/>
          </a:xfrm>
          <a:prstGeom prst="rect">
            <a:avLst/>
          </a:prstGeom>
          <a:effectLst>
            <a:reflection blurRad="25400" stA="50000" endA="300" endPos="38500" dist="50800" dir="5400000" sy="-100000" algn="bl" rotWithShape="0"/>
            <a:softEdge rad="0"/>
          </a:effectLst>
        </p:spPr>
      </p:pic>
      <p:sp>
        <p:nvSpPr>
          <p:cNvPr id="5" name="TextBox 4"/>
          <p:cNvSpPr txBox="1"/>
          <p:nvPr/>
        </p:nvSpPr>
        <p:spPr>
          <a:xfrm>
            <a:off x="616430" y="5858527"/>
            <a:ext cx="7911140" cy="400110"/>
          </a:xfrm>
          <a:prstGeom prst="rect">
            <a:avLst/>
          </a:prstGeom>
          <a:noFill/>
        </p:spPr>
        <p:txBody>
          <a:bodyPr wrap="none" rtlCol="0">
            <a:spAutoFit/>
          </a:bodyPr>
          <a:lstStyle/>
          <a:p>
            <a:r>
              <a:rPr lang="en-US" sz="2000" dirty="0"/>
              <a:t> “I am the servant of the Lord.  Let it be done to me as you say” (</a:t>
            </a:r>
            <a:r>
              <a:rPr lang="en-US" sz="2000" dirty="0" err="1"/>
              <a:t>Lk</a:t>
            </a:r>
            <a:r>
              <a:rPr lang="en-US" sz="2000" dirty="0"/>
              <a:t>. 1:38). </a:t>
            </a:r>
          </a:p>
        </p:txBody>
      </p:sp>
    </p:spTree>
    <p:extLst>
      <p:ext uri="{BB962C8B-B14F-4D97-AF65-F5344CB8AC3E}">
        <p14:creationId xmlns:p14="http://schemas.microsoft.com/office/powerpoint/2010/main" val="152292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5"/>
                                        </p:tgtEl>
                                        <p:attrNameLst>
                                          <p:attrName>ppt_y</p:attrName>
                                        </p:attrNameLst>
                                      </p:cBhvr>
                                      <p:tavLst>
                                        <p:tav tm="0">
                                          <p:val>
                                            <p:strVal val="#ppt_y"/>
                                          </p:val>
                                        </p:tav>
                                        <p:tav tm="100000">
                                          <p:val>
                                            <p:strVal val="#ppt_y"/>
                                          </p:val>
                                        </p:tav>
                                      </p:tavLst>
                                    </p:anim>
                                    <p:anim calcmode="lin" valueType="num">
                                      <p:cBhvr>
                                        <p:cTn id="22"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231" y="1357182"/>
            <a:ext cx="6322423" cy="4293483"/>
          </a:xfrm>
          <a:prstGeom prst="rect">
            <a:avLst/>
          </a:prstGeom>
          <a:noFill/>
        </p:spPr>
        <p:txBody>
          <a:bodyPr wrap="square" rtlCol="0">
            <a:spAutoFit/>
          </a:bodyPr>
          <a:lstStyle/>
          <a:p>
            <a:r>
              <a:rPr lang="en-US" sz="3000" dirty="0">
                <a:solidFill>
                  <a:srgbClr val="FFC000"/>
                </a:solidFill>
              </a:rPr>
              <a:t>Francis’s devotion to Mary highlights:</a:t>
            </a:r>
          </a:p>
          <a:p>
            <a:endParaRPr lang="en-US" sz="2700" dirty="0"/>
          </a:p>
          <a:p>
            <a:pPr marL="214313" indent="-214313">
              <a:buFont typeface="Wingdings" charset="2"/>
              <a:buChar char="v"/>
            </a:pPr>
            <a:r>
              <a:rPr lang="en-US" sz="2700" dirty="0"/>
              <a:t>The Greatness of </a:t>
            </a:r>
            <a:r>
              <a:rPr lang="en-US" sz="2700" dirty="0" smtClean="0"/>
              <a:t>Mary</a:t>
            </a:r>
          </a:p>
          <a:p>
            <a:pPr marL="214313" indent="-214313">
              <a:buFont typeface="Wingdings" charset="2"/>
              <a:buChar char="v"/>
            </a:pPr>
            <a:endParaRPr lang="en-US" sz="2700" dirty="0"/>
          </a:p>
          <a:p>
            <a:pPr marL="214313" indent="-214313">
              <a:buFont typeface="Wingdings" charset="2"/>
              <a:buChar char="v"/>
            </a:pPr>
            <a:r>
              <a:rPr lang="en-US" sz="2700" dirty="0"/>
              <a:t>Mary in the Light of </a:t>
            </a:r>
            <a:r>
              <a:rPr lang="en-US" sz="2700" dirty="0" smtClean="0"/>
              <a:t>Christ</a:t>
            </a:r>
          </a:p>
          <a:p>
            <a:pPr marL="214313" indent="-214313">
              <a:buFont typeface="Wingdings" charset="2"/>
              <a:buChar char="v"/>
            </a:pPr>
            <a:endParaRPr lang="en-US" sz="2700" dirty="0"/>
          </a:p>
          <a:p>
            <a:pPr marL="214313" indent="-214313">
              <a:buFont typeface="Wingdings" charset="2"/>
              <a:buChar char="v"/>
            </a:pPr>
            <a:r>
              <a:rPr lang="en-US" sz="2700" dirty="0"/>
              <a:t>Mary in the Light of the </a:t>
            </a:r>
            <a:r>
              <a:rPr lang="en-US" sz="2700" dirty="0" smtClean="0"/>
              <a:t>Trinity</a:t>
            </a:r>
          </a:p>
          <a:p>
            <a:pPr marL="214313" indent="-214313">
              <a:buFont typeface="Wingdings" charset="2"/>
              <a:buChar char="v"/>
            </a:pPr>
            <a:endParaRPr lang="en-US" sz="2700" dirty="0"/>
          </a:p>
          <a:p>
            <a:pPr marL="214313" indent="-214313">
              <a:buFont typeface="Wingdings" charset="2"/>
              <a:buChar char="v"/>
            </a:pPr>
            <a:r>
              <a:rPr lang="en-US" sz="2700" dirty="0"/>
              <a:t>Mary’s Role in the Church</a:t>
            </a:r>
          </a:p>
          <a:p>
            <a:endParaRPr lang="en-US" sz="1350" dirty="0"/>
          </a:p>
          <a:p>
            <a:endParaRPr lang="en-US" sz="135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3471" y="1473989"/>
            <a:ext cx="2454642" cy="3693434"/>
          </a:xfrm>
          <a:prstGeom prst="rect">
            <a:avLst/>
          </a:prstGeom>
          <a:effectLst>
            <a:reflection blurRad="25400" stA="50000" endA="300" endPos="38500" dist="50800" dir="5400000" sy="-100000" algn="bl" rotWithShape="0"/>
          </a:effectLst>
        </p:spPr>
      </p:pic>
    </p:spTree>
    <p:extLst>
      <p:ext uri="{BB962C8B-B14F-4D97-AF65-F5344CB8AC3E}">
        <p14:creationId xmlns:p14="http://schemas.microsoft.com/office/powerpoint/2010/main" val="41449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par>
                                <p:cTn id="8" presetID="41" presetClass="entr" presetSubtype="0" fill="hold" nodeType="withEffect">
                                  <p:stCondLst>
                                    <p:cond delay="0"/>
                                  </p:stCondLst>
                                  <p:iterate type="lt">
                                    <p:tmPct val="10000"/>
                                  </p:iterate>
                                  <p:childTnLst>
                                    <p:set>
                                      <p:cBhvr>
                                        <p:cTn id="9" dur="1" fill="hold">
                                          <p:stCondLst>
                                            <p:cond delay="0"/>
                                          </p:stCondLst>
                                        </p:cTn>
                                        <p:tgtEl>
                                          <p:spTgt spid="2">
                                            <p:txEl>
                                              <p:pRg st="2" end="2"/>
                                            </p:txEl>
                                          </p:spTgt>
                                        </p:tgtEl>
                                        <p:attrNameLst>
                                          <p:attrName>style.visibility</p:attrName>
                                        </p:attrNameLst>
                                      </p:cBhvr>
                                      <p:to>
                                        <p:strVal val="visible"/>
                                      </p:to>
                                    </p:set>
                                    <p:anim calcmode="lin" valueType="num">
                                      <p:cBhvr>
                                        <p:cTn id="10" dur="500" fill="hold"/>
                                        <p:tgtEl>
                                          <p:spTgt spid="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2">
                                            <p:txEl>
                                              <p:pRg st="2" end="2"/>
                                            </p:txEl>
                                          </p:spTgt>
                                        </p:tgtEl>
                                        <p:attrNameLst>
                                          <p:attrName>ppt_y</p:attrName>
                                        </p:attrNameLst>
                                      </p:cBhvr>
                                      <p:tavLst>
                                        <p:tav tm="0">
                                          <p:val>
                                            <p:strVal val="#ppt_y"/>
                                          </p:val>
                                        </p:tav>
                                        <p:tav tm="100000">
                                          <p:val>
                                            <p:strVal val="#ppt_y"/>
                                          </p:val>
                                        </p:tav>
                                      </p:tavLst>
                                    </p:anim>
                                    <p:anim calcmode="lin" valueType="num">
                                      <p:cBhvr>
                                        <p:cTn id="12" dur="500" fill="hold"/>
                                        <p:tgtEl>
                                          <p:spTgt spid="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2">
                                            <p:txEl>
                                              <p:pRg st="2" end="2"/>
                                            </p:txEl>
                                          </p:spTgt>
                                        </p:tgtEl>
                                      </p:cBhvr>
                                    </p:animEffect>
                                  </p:childTnLst>
                                </p:cTn>
                              </p:par>
                              <p:par>
                                <p:cTn id="15" presetID="41" presetClass="entr" presetSubtype="0" fill="hold" nodeType="withEffect">
                                  <p:stCondLst>
                                    <p:cond delay="0"/>
                                  </p:stCondLst>
                                  <p:iterate type="lt">
                                    <p:tmPct val="10000"/>
                                  </p:iterate>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p:cTn id="17" dur="500" fill="hold"/>
                                        <p:tgtEl>
                                          <p:spTgt spid="2">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xEl>
                                              <p:pRg st="4" end="4"/>
                                            </p:txEl>
                                          </p:spTgt>
                                        </p:tgtEl>
                                        <p:attrNameLst>
                                          <p:attrName>ppt_y</p:attrName>
                                        </p:attrNameLst>
                                      </p:cBhvr>
                                      <p:tavLst>
                                        <p:tav tm="0">
                                          <p:val>
                                            <p:strVal val="#ppt_y"/>
                                          </p:val>
                                        </p:tav>
                                        <p:tav tm="100000">
                                          <p:val>
                                            <p:strVal val="#ppt_y"/>
                                          </p:val>
                                        </p:tav>
                                      </p:tavLst>
                                    </p:anim>
                                    <p:anim calcmode="lin" valueType="num">
                                      <p:cBhvr>
                                        <p:cTn id="19" dur="500" fill="hold"/>
                                        <p:tgtEl>
                                          <p:spTgt spid="2">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xEl>
                                              <p:pRg st="4" end="4"/>
                                            </p:txEl>
                                          </p:spTgt>
                                        </p:tgtEl>
                                      </p:cBhvr>
                                    </p:animEffect>
                                  </p:childTnLst>
                                </p:cTn>
                              </p:par>
                              <p:par>
                                <p:cTn id="22" presetID="41" presetClass="entr" presetSubtype="0" fill="hold" nodeType="withEffect">
                                  <p:stCondLst>
                                    <p:cond delay="0"/>
                                  </p:stCondLst>
                                  <p:iterate type="lt">
                                    <p:tmPct val="10000"/>
                                  </p:iterate>
                                  <p:childTnLst>
                                    <p:set>
                                      <p:cBhvr>
                                        <p:cTn id="23" dur="1" fill="hold">
                                          <p:stCondLst>
                                            <p:cond delay="0"/>
                                          </p:stCondLst>
                                        </p:cTn>
                                        <p:tgtEl>
                                          <p:spTgt spid="2">
                                            <p:txEl>
                                              <p:pRg st="6" end="6"/>
                                            </p:txEl>
                                          </p:spTgt>
                                        </p:tgtEl>
                                        <p:attrNameLst>
                                          <p:attrName>style.visibility</p:attrName>
                                        </p:attrNameLst>
                                      </p:cBhvr>
                                      <p:to>
                                        <p:strVal val="visible"/>
                                      </p:to>
                                    </p:set>
                                    <p:anim calcmode="lin" valueType="num">
                                      <p:cBhvr>
                                        <p:cTn id="24" dur="500" fill="hold"/>
                                        <p:tgtEl>
                                          <p:spTgt spid="2">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
                                            <p:txEl>
                                              <p:pRg st="6" end="6"/>
                                            </p:txEl>
                                          </p:spTgt>
                                        </p:tgtEl>
                                        <p:attrNameLst>
                                          <p:attrName>ppt_y</p:attrName>
                                        </p:attrNameLst>
                                      </p:cBhvr>
                                      <p:tavLst>
                                        <p:tav tm="0">
                                          <p:val>
                                            <p:strVal val="#ppt_y"/>
                                          </p:val>
                                        </p:tav>
                                        <p:tav tm="100000">
                                          <p:val>
                                            <p:strVal val="#ppt_y"/>
                                          </p:val>
                                        </p:tav>
                                      </p:tavLst>
                                    </p:anim>
                                    <p:anim calcmode="lin" valueType="num">
                                      <p:cBhvr>
                                        <p:cTn id="26" dur="500" fill="hold"/>
                                        <p:tgtEl>
                                          <p:spTgt spid="2">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
                                            <p:txEl>
                                              <p:pRg st="6" end="6"/>
                                            </p:txEl>
                                          </p:spTgt>
                                        </p:tgtEl>
                                      </p:cBhvr>
                                    </p:animEffect>
                                  </p:childTnLst>
                                </p:cTn>
                              </p:par>
                              <p:par>
                                <p:cTn id="29" presetID="41" presetClass="entr" presetSubtype="0" fill="hold" nodeType="withEffect">
                                  <p:stCondLst>
                                    <p:cond delay="0"/>
                                  </p:stCondLst>
                                  <p:iterate type="lt">
                                    <p:tmPct val="10000"/>
                                  </p:iterate>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p:cTn id="31" dur="500" fill="hold"/>
                                        <p:tgtEl>
                                          <p:spTgt spid="2">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2">
                                            <p:txEl>
                                              <p:pRg st="8" end="8"/>
                                            </p:txEl>
                                          </p:spTgt>
                                        </p:tgtEl>
                                        <p:attrNameLst>
                                          <p:attrName>ppt_y</p:attrName>
                                        </p:attrNameLst>
                                      </p:cBhvr>
                                      <p:tavLst>
                                        <p:tav tm="0">
                                          <p:val>
                                            <p:strVal val="#ppt_y"/>
                                          </p:val>
                                        </p:tav>
                                        <p:tav tm="100000">
                                          <p:val>
                                            <p:strVal val="#ppt_y"/>
                                          </p:val>
                                        </p:tav>
                                      </p:tavLst>
                                    </p:anim>
                                    <p:anim calcmode="lin" valueType="num">
                                      <p:cBhvr>
                                        <p:cTn id="33" dur="500" fill="hold"/>
                                        <p:tgtEl>
                                          <p:spTgt spid="2">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2">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4119" y="1983518"/>
            <a:ext cx="3463281" cy="3543703"/>
          </a:xfrm>
          <a:prstGeom prst="rect">
            <a:avLst/>
          </a:prstGeom>
          <a:effectLst>
            <a:reflection blurRad="25400" stA="50000" endA="300" endPos="38500" dist="50800" dir="5400000" sy="-100000" algn="bl" rotWithShape="0"/>
          </a:effectLst>
        </p:spPr>
      </p:pic>
      <p:sp>
        <p:nvSpPr>
          <p:cNvPr id="4" name="TextBox 3"/>
          <p:cNvSpPr txBox="1"/>
          <p:nvPr/>
        </p:nvSpPr>
        <p:spPr>
          <a:xfrm>
            <a:off x="2424780" y="715158"/>
            <a:ext cx="4294440" cy="584775"/>
          </a:xfrm>
          <a:prstGeom prst="rect">
            <a:avLst/>
          </a:prstGeom>
          <a:noFill/>
        </p:spPr>
        <p:txBody>
          <a:bodyPr wrap="square" rtlCol="0">
            <a:spAutoFit/>
          </a:bodyPr>
          <a:lstStyle/>
          <a:p>
            <a:pPr algn="ctr"/>
            <a:r>
              <a:rPr lang="en-US" sz="3200" dirty="0">
                <a:solidFill>
                  <a:srgbClr val="FFC000"/>
                </a:solidFill>
              </a:rPr>
              <a:t>The Greatness of Mary</a:t>
            </a:r>
          </a:p>
        </p:txBody>
      </p:sp>
      <p:sp>
        <p:nvSpPr>
          <p:cNvPr id="5" name="TextBox 4"/>
          <p:cNvSpPr txBox="1"/>
          <p:nvPr/>
        </p:nvSpPr>
        <p:spPr>
          <a:xfrm>
            <a:off x="531628" y="1983518"/>
            <a:ext cx="4615137" cy="3089307"/>
          </a:xfrm>
          <a:prstGeom prst="rect">
            <a:avLst/>
          </a:prstGeom>
          <a:noFill/>
        </p:spPr>
        <p:txBody>
          <a:bodyPr wrap="square" rtlCol="0">
            <a:spAutoFit/>
          </a:bodyPr>
          <a:lstStyle/>
          <a:p>
            <a:r>
              <a:rPr lang="en-US" sz="2200" dirty="0">
                <a:solidFill>
                  <a:schemeClr val="accent6"/>
                </a:solidFill>
              </a:rPr>
              <a:t>Holy Virgin </a:t>
            </a:r>
            <a:r>
              <a:rPr lang="en-US" sz="2200" dirty="0"/>
              <a:t>Mary, among the women born into the world, there is none like you. (</a:t>
            </a:r>
            <a:r>
              <a:rPr lang="en-US" sz="2200" dirty="0" err="1"/>
              <a:t>OfP</a:t>
            </a:r>
            <a:r>
              <a:rPr lang="en-US" sz="2200" dirty="0"/>
              <a:t>)</a:t>
            </a:r>
          </a:p>
          <a:p>
            <a:endParaRPr lang="en-US" sz="1875" dirty="0"/>
          </a:p>
          <a:p>
            <a:r>
              <a:rPr lang="en-US" sz="2200" dirty="0"/>
              <a:t>Hail, O </a:t>
            </a:r>
            <a:r>
              <a:rPr lang="en-US" sz="2200" dirty="0">
                <a:solidFill>
                  <a:schemeClr val="accent6"/>
                </a:solidFill>
              </a:rPr>
              <a:t>Lady</a:t>
            </a:r>
            <a:r>
              <a:rPr lang="en-US" sz="2200" dirty="0"/>
              <a:t>, </a:t>
            </a:r>
            <a:r>
              <a:rPr lang="en-US" sz="2200" dirty="0">
                <a:solidFill>
                  <a:schemeClr val="accent6"/>
                </a:solidFill>
              </a:rPr>
              <a:t>Holy Queen</a:t>
            </a:r>
            <a:r>
              <a:rPr lang="en-US" sz="2200" dirty="0"/>
              <a:t>, Mary </a:t>
            </a:r>
            <a:r>
              <a:rPr lang="en-US" sz="2200" dirty="0">
                <a:solidFill>
                  <a:schemeClr val="accent6"/>
                </a:solidFill>
              </a:rPr>
              <a:t>holy Mother of God</a:t>
            </a:r>
            <a:r>
              <a:rPr lang="en-US" sz="2200" dirty="0"/>
              <a:t>, Who are the </a:t>
            </a:r>
            <a:r>
              <a:rPr lang="en-US" sz="2200" dirty="0">
                <a:solidFill>
                  <a:schemeClr val="accent6"/>
                </a:solidFill>
              </a:rPr>
              <a:t>Virgin made Church</a:t>
            </a:r>
            <a:r>
              <a:rPr lang="en-US" sz="2200" dirty="0"/>
              <a:t>… in whom there was and is all fullness of grace and every good. (</a:t>
            </a:r>
            <a:r>
              <a:rPr lang="en-US" sz="2200" dirty="0" err="1"/>
              <a:t>SalBVM</a:t>
            </a:r>
            <a:r>
              <a:rPr lang="en-US" sz="2200" dirty="0"/>
              <a:t>)</a:t>
            </a:r>
          </a:p>
        </p:txBody>
      </p:sp>
    </p:spTree>
    <p:extLst>
      <p:ext uri="{BB962C8B-B14F-4D97-AF65-F5344CB8AC3E}">
        <p14:creationId xmlns:p14="http://schemas.microsoft.com/office/powerpoint/2010/main" val="126539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par>
                                <p:cTn id="8" presetID="41" presetClass="entr" presetSubtype="0" fill="hold" nodeType="withEffect">
                                  <p:stCondLst>
                                    <p:cond delay="0"/>
                                  </p:stCondLst>
                                  <p:iterate type="lt">
                                    <p:tmPct val="10000"/>
                                  </p:iterate>
                                  <p:childTnLst>
                                    <p:set>
                                      <p:cBhvr>
                                        <p:cTn id="9" dur="1" fill="hold">
                                          <p:stCondLst>
                                            <p:cond delay="0"/>
                                          </p:stCondLst>
                                        </p:cTn>
                                        <p:tgtEl>
                                          <p:spTgt spid="5">
                                            <p:txEl>
                                              <p:pRg st="0" end="0"/>
                                            </p:txEl>
                                          </p:spTgt>
                                        </p:tgtEl>
                                        <p:attrNameLst>
                                          <p:attrName>style.visibility</p:attrName>
                                        </p:attrNameLst>
                                      </p:cBhvr>
                                      <p:to>
                                        <p:strVal val="visible"/>
                                      </p:to>
                                    </p:set>
                                    <p:anim calcmode="lin" valueType="num">
                                      <p:cBhvr>
                                        <p:cTn id="10"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2"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5">
                                            <p:txEl>
                                              <p:pRg st="0" end="0"/>
                                            </p:txEl>
                                          </p:spTgt>
                                        </p:tgtEl>
                                      </p:cBhvr>
                                    </p:animEffect>
                                  </p:childTnLst>
                                </p:cTn>
                              </p:par>
                              <p:par>
                                <p:cTn id="15" presetID="41" presetClass="entr" presetSubtype="0" fill="hold" nodeType="withEffect">
                                  <p:stCondLst>
                                    <p:cond delay="0"/>
                                  </p:stCondLst>
                                  <p:iterate type="lt">
                                    <p:tmPct val="10000"/>
                                  </p:iterate>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500" fill="hold"/>
                                        <p:tgtEl>
                                          <p:spTgt spid="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19" dur="500" fill="hold"/>
                                        <p:tgtEl>
                                          <p:spTgt spid="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4560" y="659686"/>
            <a:ext cx="4754880" cy="584775"/>
          </a:xfrm>
          <a:prstGeom prst="rect">
            <a:avLst/>
          </a:prstGeom>
          <a:noFill/>
        </p:spPr>
        <p:txBody>
          <a:bodyPr wrap="square" rtlCol="0">
            <a:spAutoFit/>
          </a:bodyPr>
          <a:lstStyle/>
          <a:p>
            <a:r>
              <a:rPr lang="en-US" sz="3200" dirty="0">
                <a:solidFill>
                  <a:srgbClr val="FFC000"/>
                </a:solidFill>
              </a:rPr>
              <a:t>Mary in the Light of Christ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7246" y="1721668"/>
            <a:ext cx="3544388" cy="2835511"/>
          </a:xfrm>
          <a:prstGeom prst="rect">
            <a:avLst/>
          </a:prstGeom>
          <a:effectLst>
            <a:reflection blurRad="25400" stA="50000" endA="300" endPos="38500" dist="50800" dir="5400000" sy="-100000" algn="bl" rotWithShape="0"/>
          </a:effectLst>
        </p:spPr>
      </p:pic>
      <p:sp>
        <p:nvSpPr>
          <p:cNvPr id="4" name="TextBox 3"/>
          <p:cNvSpPr txBox="1"/>
          <p:nvPr/>
        </p:nvSpPr>
        <p:spPr>
          <a:xfrm>
            <a:off x="466516" y="1551547"/>
            <a:ext cx="4452814" cy="4701287"/>
          </a:xfrm>
          <a:prstGeom prst="rect">
            <a:avLst/>
          </a:prstGeom>
          <a:noFill/>
        </p:spPr>
        <p:txBody>
          <a:bodyPr wrap="square" rtlCol="0">
            <a:spAutoFit/>
          </a:bodyPr>
          <a:lstStyle/>
          <a:p>
            <a:r>
              <a:rPr lang="en-US" sz="2200" dirty="0"/>
              <a:t>The most high Father made known from heaven through His holy angel Gabriel this Word of the Father – so worthy, so holy and glorious – in the womb of the </a:t>
            </a:r>
            <a:r>
              <a:rPr lang="en-US" sz="2200" dirty="0">
                <a:solidFill>
                  <a:schemeClr val="accent6"/>
                </a:solidFill>
              </a:rPr>
              <a:t>holy and glorious Virgin Mary</a:t>
            </a:r>
            <a:r>
              <a:rPr lang="en-US" sz="2200" dirty="0"/>
              <a:t>, from whose womb He received the flesh of our humanity and frailty.  (2LtF 4)</a:t>
            </a:r>
          </a:p>
          <a:p>
            <a:endParaRPr lang="en-US" sz="2200" dirty="0"/>
          </a:p>
          <a:p>
            <a:r>
              <a:rPr lang="en-US" sz="2200" dirty="0"/>
              <a:t>Behold, each day He humbles Himself as when He came from the royal throne into the </a:t>
            </a:r>
            <a:r>
              <a:rPr lang="en-US" sz="2200" dirty="0">
                <a:solidFill>
                  <a:schemeClr val="accent6"/>
                </a:solidFill>
              </a:rPr>
              <a:t>Virgin</a:t>
            </a:r>
            <a:r>
              <a:rPr lang="en-US" sz="2200" dirty="0"/>
              <a:t>’s womb… (</a:t>
            </a:r>
            <a:r>
              <a:rPr lang="en-US" sz="2200" dirty="0" err="1"/>
              <a:t>Adm</a:t>
            </a:r>
            <a:r>
              <a:rPr lang="en-US" sz="2200" dirty="0"/>
              <a:t> 1:16)</a:t>
            </a:r>
          </a:p>
          <a:p>
            <a:endParaRPr lang="en-US" sz="1350" dirty="0"/>
          </a:p>
        </p:txBody>
      </p:sp>
    </p:spTree>
    <p:extLst>
      <p:ext uri="{BB962C8B-B14F-4D97-AF65-F5344CB8AC3E}">
        <p14:creationId xmlns:p14="http://schemas.microsoft.com/office/powerpoint/2010/main" val="644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par>
                                <p:cTn id="8" presetID="41" presetClass="entr" presetSubtype="0" fill="hold" nodeType="withEffect">
                                  <p:stCondLst>
                                    <p:cond delay="0"/>
                                  </p:stCondLst>
                                  <p:iterate type="lt">
                                    <p:tmPct val="10000"/>
                                  </p:iterate>
                                  <p:childTnLst>
                                    <p:set>
                                      <p:cBhvr>
                                        <p:cTn id="9" dur="1" fill="hold">
                                          <p:stCondLst>
                                            <p:cond delay="0"/>
                                          </p:stCondLst>
                                        </p:cTn>
                                        <p:tgtEl>
                                          <p:spTgt spid="4">
                                            <p:txEl>
                                              <p:pRg st="0" end="0"/>
                                            </p:txEl>
                                          </p:spTgt>
                                        </p:tgtEl>
                                        <p:attrNameLst>
                                          <p:attrName>style.visibility</p:attrName>
                                        </p:attrNameLst>
                                      </p:cBhvr>
                                      <p:to>
                                        <p:strVal val="visible"/>
                                      </p:to>
                                    </p:set>
                                    <p:anim calcmode="lin" valueType="num">
                                      <p:cBhvr>
                                        <p:cTn id="10"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12"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4">
                                            <p:txEl>
                                              <p:pRg st="0" end="0"/>
                                            </p:txEl>
                                          </p:spTgt>
                                        </p:tgtEl>
                                      </p:cBhvr>
                                    </p:animEffect>
                                  </p:childTnLst>
                                </p:cTn>
                              </p:par>
                              <p:par>
                                <p:cTn id="15" presetID="41" presetClass="entr" presetSubtype="0" fill="hold" nodeType="withEffect">
                                  <p:stCondLst>
                                    <p:cond delay="0"/>
                                  </p:stCondLst>
                                  <p:iterate type="lt">
                                    <p:tmPct val="10000"/>
                                  </p:iterate>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500" fill="hold"/>
                                        <p:tgtEl>
                                          <p:spTgt spid="4">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19" dur="500" fill="hold"/>
                                        <p:tgtEl>
                                          <p:spTgt spid="4">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4">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397" y="1413029"/>
            <a:ext cx="8667206" cy="4178067"/>
          </a:xfrm>
          <a:prstGeom prst="rect">
            <a:avLst/>
          </a:prstGeom>
          <a:noFill/>
        </p:spPr>
        <p:txBody>
          <a:bodyPr wrap="square" rtlCol="0">
            <a:spAutoFit/>
          </a:bodyPr>
          <a:lstStyle/>
          <a:p>
            <a:pPr algn="ctr"/>
            <a:r>
              <a:rPr lang="en-US" sz="2800" dirty="0"/>
              <a:t>Hail, O</a:t>
            </a:r>
            <a:r>
              <a:rPr lang="en-US" sz="2800" dirty="0">
                <a:solidFill>
                  <a:schemeClr val="accent6"/>
                </a:solidFill>
              </a:rPr>
              <a:t> Lady</a:t>
            </a:r>
            <a:r>
              <a:rPr lang="en-US" sz="2800" dirty="0"/>
              <a:t>,</a:t>
            </a:r>
          </a:p>
          <a:p>
            <a:pPr algn="ctr"/>
            <a:r>
              <a:rPr lang="en-US" sz="2800" dirty="0">
                <a:solidFill>
                  <a:schemeClr val="accent6"/>
                </a:solidFill>
              </a:rPr>
              <a:t>Holy Queen</a:t>
            </a:r>
            <a:r>
              <a:rPr lang="en-US" sz="2800" dirty="0"/>
              <a:t>, </a:t>
            </a:r>
          </a:p>
          <a:p>
            <a:pPr algn="ctr"/>
            <a:r>
              <a:rPr lang="en-US" sz="2800" dirty="0"/>
              <a:t>Mary </a:t>
            </a:r>
            <a:r>
              <a:rPr lang="en-US" sz="2800" dirty="0">
                <a:solidFill>
                  <a:schemeClr val="accent6"/>
                </a:solidFill>
              </a:rPr>
              <a:t>holy Mother of God</a:t>
            </a:r>
            <a:r>
              <a:rPr lang="en-US" sz="2800" dirty="0"/>
              <a:t>,</a:t>
            </a:r>
          </a:p>
          <a:p>
            <a:pPr algn="ctr"/>
            <a:r>
              <a:rPr lang="en-US" sz="2800" dirty="0"/>
              <a:t>Who are the </a:t>
            </a:r>
            <a:r>
              <a:rPr lang="en-US" sz="2800" dirty="0">
                <a:solidFill>
                  <a:schemeClr val="accent6"/>
                </a:solidFill>
              </a:rPr>
              <a:t>Virgin made Church</a:t>
            </a:r>
            <a:r>
              <a:rPr lang="en-US" sz="2800" dirty="0"/>
              <a:t>,</a:t>
            </a:r>
          </a:p>
          <a:p>
            <a:pPr algn="ctr"/>
            <a:r>
              <a:rPr lang="en-US" sz="2800" dirty="0"/>
              <a:t>chosen by the most holy Father in heaven</a:t>
            </a:r>
          </a:p>
          <a:p>
            <a:pPr algn="ctr"/>
            <a:r>
              <a:rPr lang="en-US" sz="2800" dirty="0"/>
              <a:t>whom he consecrated with His most holy beloved Son</a:t>
            </a:r>
          </a:p>
          <a:p>
            <a:pPr algn="ctr"/>
            <a:r>
              <a:rPr lang="en-US" sz="2800" dirty="0"/>
              <a:t>and with the Holy Spirit the </a:t>
            </a:r>
            <a:r>
              <a:rPr lang="en-US" sz="2800" dirty="0" err="1"/>
              <a:t>Paraclete</a:t>
            </a:r>
            <a:r>
              <a:rPr lang="en-US" sz="2800" dirty="0"/>
              <a:t>, </a:t>
            </a:r>
          </a:p>
          <a:p>
            <a:pPr algn="ctr"/>
            <a:r>
              <a:rPr lang="en-US" sz="2800" dirty="0"/>
              <a:t>in whom there was and is</a:t>
            </a:r>
          </a:p>
          <a:p>
            <a:pPr algn="ctr"/>
            <a:r>
              <a:rPr lang="en-US" sz="2800" dirty="0"/>
              <a:t>all fullness of grace and every good.</a:t>
            </a:r>
          </a:p>
          <a:p>
            <a:endParaRPr lang="en-US" sz="1350" dirty="0"/>
          </a:p>
        </p:txBody>
      </p:sp>
      <p:sp>
        <p:nvSpPr>
          <p:cNvPr id="3" name="TextBox 2"/>
          <p:cNvSpPr txBox="1"/>
          <p:nvPr/>
        </p:nvSpPr>
        <p:spPr>
          <a:xfrm>
            <a:off x="1453678" y="680396"/>
            <a:ext cx="6236644" cy="792525"/>
          </a:xfrm>
          <a:prstGeom prst="rect">
            <a:avLst/>
          </a:prstGeom>
          <a:noFill/>
        </p:spPr>
        <p:txBody>
          <a:bodyPr wrap="none" rtlCol="0">
            <a:spAutoFit/>
          </a:bodyPr>
          <a:lstStyle/>
          <a:p>
            <a:r>
              <a:rPr lang="en-US" sz="3200" i="1" dirty="0"/>
              <a:t>Salutation of the Blessed Virgin Mary</a:t>
            </a:r>
            <a:endParaRPr lang="en-US" sz="3200" dirty="0"/>
          </a:p>
          <a:p>
            <a:endParaRPr lang="en-US" sz="1350" dirty="0"/>
          </a:p>
        </p:txBody>
      </p:sp>
    </p:spTree>
    <p:extLst>
      <p:ext uri="{BB962C8B-B14F-4D97-AF65-F5344CB8AC3E}">
        <p14:creationId xmlns:p14="http://schemas.microsoft.com/office/powerpoint/2010/main" val="1681808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397" y="673005"/>
            <a:ext cx="8667206" cy="5224507"/>
          </a:xfrm>
          <a:prstGeom prst="rect">
            <a:avLst/>
          </a:prstGeom>
          <a:noFill/>
        </p:spPr>
        <p:txBody>
          <a:bodyPr wrap="square" rtlCol="0">
            <a:spAutoFit/>
          </a:bodyPr>
          <a:lstStyle/>
          <a:p>
            <a:pPr algn="ctr"/>
            <a:r>
              <a:rPr lang="en-US" sz="2800" dirty="0"/>
              <a:t>Hail </a:t>
            </a:r>
            <a:r>
              <a:rPr lang="en-US" sz="2800" dirty="0">
                <a:solidFill>
                  <a:schemeClr val="accent6"/>
                </a:solidFill>
              </a:rPr>
              <a:t>His Palace</a:t>
            </a:r>
            <a:r>
              <a:rPr lang="en-US" sz="2800" dirty="0"/>
              <a:t>! </a:t>
            </a:r>
          </a:p>
          <a:p>
            <a:pPr algn="ctr"/>
            <a:r>
              <a:rPr lang="en-US" sz="2800" dirty="0"/>
              <a:t>Hail  </a:t>
            </a:r>
            <a:r>
              <a:rPr lang="en-US" sz="2800" dirty="0">
                <a:solidFill>
                  <a:schemeClr val="accent6"/>
                </a:solidFill>
              </a:rPr>
              <a:t>His Tabernacle</a:t>
            </a:r>
            <a:r>
              <a:rPr lang="en-US" sz="2800" dirty="0"/>
              <a:t>! </a:t>
            </a:r>
          </a:p>
          <a:p>
            <a:pPr algn="ctr"/>
            <a:r>
              <a:rPr lang="en-US" sz="2800" dirty="0"/>
              <a:t>Hail </a:t>
            </a:r>
            <a:r>
              <a:rPr lang="en-US" sz="2800" dirty="0">
                <a:solidFill>
                  <a:schemeClr val="accent6"/>
                </a:solidFill>
              </a:rPr>
              <a:t>His Dwelling</a:t>
            </a:r>
            <a:r>
              <a:rPr lang="en-US" sz="2800" dirty="0"/>
              <a:t>! </a:t>
            </a:r>
          </a:p>
          <a:p>
            <a:pPr algn="ctr"/>
            <a:r>
              <a:rPr lang="en-US" sz="2800" dirty="0"/>
              <a:t>Hail </a:t>
            </a:r>
            <a:r>
              <a:rPr lang="en-US" sz="2800" dirty="0">
                <a:solidFill>
                  <a:schemeClr val="accent6"/>
                </a:solidFill>
              </a:rPr>
              <a:t>His Robe</a:t>
            </a:r>
            <a:r>
              <a:rPr lang="en-US" sz="2800" dirty="0"/>
              <a:t>!</a:t>
            </a:r>
          </a:p>
          <a:p>
            <a:pPr algn="ctr"/>
            <a:r>
              <a:rPr lang="en-US" sz="2800" dirty="0"/>
              <a:t>Hail </a:t>
            </a:r>
            <a:r>
              <a:rPr lang="en-US" sz="2800" dirty="0">
                <a:solidFill>
                  <a:schemeClr val="accent6"/>
                </a:solidFill>
              </a:rPr>
              <a:t>His Servant</a:t>
            </a:r>
            <a:r>
              <a:rPr lang="en-US" sz="2800" dirty="0"/>
              <a:t>! </a:t>
            </a:r>
          </a:p>
          <a:p>
            <a:pPr algn="ctr"/>
            <a:r>
              <a:rPr lang="en-US" sz="2800" dirty="0"/>
              <a:t>Hail </a:t>
            </a:r>
            <a:r>
              <a:rPr lang="en-US" sz="2800" dirty="0">
                <a:solidFill>
                  <a:schemeClr val="accent6"/>
                </a:solidFill>
              </a:rPr>
              <a:t>His Mother</a:t>
            </a:r>
            <a:r>
              <a:rPr lang="en-US" sz="2800" dirty="0"/>
              <a:t>! </a:t>
            </a:r>
          </a:p>
          <a:p>
            <a:pPr algn="ctr"/>
            <a:r>
              <a:rPr lang="en-US" sz="2800" dirty="0"/>
              <a:t>And hail all You holy virtues which are poured into the hearts of the faithful through the grace and enlightenment of the Holy Spirit,</a:t>
            </a:r>
          </a:p>
          <a:p>
            <a:pPr algn="ctr"/>
            <a:r>
              <a:rPr lang="en-US" sz="2800" dirty="0"/>
              <a:t>that from being unbelievers, You may make them faithful to God.</a:t>
            </a:r>
          </a:p>
          <a:p>
            <a:pPr algn="ctr"/>
            <a:r>
              <a:rPr lang="en-US" sz="1200" dirty="0"/>
              <a:t>(</a:t>
            </a:r>
            <a:r>
              <a:rPr lang="en-US" sz="1200" dirty="0" err="1"/>
              <a:t>SalBVM</a:t>
            </a:r>
            <a:r>
              <a:rPr lang="en-US" sz="1200" dirty="0"/>
              <a:t>)</a:t>
            </a:r>
          </a:p>
          <a:p>
            <a:endParaRPr lang="en-US" sz="1350" dirty="0"/>
          </a:p>
        </p:txBody>
      </p:sp>
    </p:spTree>
    <p:extLst>
      <p:ext uri="{BB962C8B-B14F-4D97-AF65-F5344CB8AC3E}">
        <p14:creationId xmlns:p14="http://schemas.microsoft.com/office/powerpoint/2010/main" val="17195338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1959" y="1556928"/>
            <a:ext cx="3774280" cy="2113597"/>
          </a:xfrm>
          <a:prstGeom prst="rect">
            <a:avLst/>
          </a:prstGeom>
          <a:effectLst>
            <a:reflection blurRad="25400" stA="50000" endA="300" endPos="38500" dist="50800" dir="5400000" sy="-100000" algn="bl" rotWithShape="0"/>
          </a:effectLst>
        </p:spPr>
      </p:pic>
      <p:sp>
        <p:nvSpPr>
          <p:cNvPr id="3" name="TextBox 2"/>
          <p:cNvSpPr txBox="1"/>
          <p:nvPr/>
        </p:nvSpPr>
        <p:spPr>
          <a:xfrm>
            <a:off x="335331" y="786215"/>
            <a:ext cx="4323806" cy="4493538"/>
          </a:xfrm>
          <a:prstGeom prst="rect">
            <a:avLst/>
          </a:prstGeom>
          <a:noFill/>
        </p:spPr>
        <p:txBody>
          <a:bodyPr wrap="square" rtlCol="0">
            <a:spAutoFit/>
          </a:bodyPr>
          <a:lstStyle/>
          <a:p>
            <a:r>
              <a:rPr lang="en-US" sz="2200" dirty="0"/>
              <a:t>He embraced the Mother of Jesus with inexpressible love, since she made the Lord of Majesty a brother to us.  He honored her with his own Praises, poured out prayers to her, and offered her his love in a way that no human tongue can express.  But what gives us greatest joy is that he appointed her the Advocate of the Order, and placed under her wings the sons to be left behind, that she might protect and cherish them to the end.  (2C 198)</a:t>
            </a:r>
          </a:p>
        </p:txBody>
      </p:sp>
    </p:spTree>
    <p:extLst>
      <p:ext uri="{BB962C8B-B14F-4D97-AF65-F5344CB8AC3E}">
        <p14:creationId xmlns:p14="http://schemas.microsoft.com/office/powerpoint/2010/main" val="115950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2000"/>
                                        <p:tgtEl>
                                          <p:spTgt spid="2"/>
                                        </p:tgtEl>
                                      </p:cBhvr>
                                    </p:animEffect>
                                  </p:childTnLst>
                                </p:cTn>
                              </p:par>
                              <p:par>
                                <p:cTn id="8" presetID="41" presetClass="entr" presetSubtype="0" fill="hold" nodeType="withEffect">
                                  <p:stCondLst>
                                    <p:cond delay="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p:cTn id="10"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2"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760</TotalTime>
  <Words>903</Words>
  <Application>Microsoft Macintosh PowerPoint</Application>
  <PresentationFormat>On-screen Show (4:3)</PresentationFormat>
  <Paragraphs>80</Paragraphs>
  <Slides>12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Corbel</vt:lpstr>
      <vt:lpstr>Wingdings</vt: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Higgins</dc:creator>
  <cp:lastModifiedBy>Michael Higgins</cp:lastModifiedBy>
  <cp:revision>31</cp:revision>
  <dcterms:created xsi:type="dcterms:W3CDTF">2016-03-03T17:47:34Z</dcterms:created>
  <dcterms:modified xsi:type="dcterms:W3CDTF">2016-05-23T22:50:19Z</dcterms:modified>
</cp:coreProperties>
</file>