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6"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4643"/>
  </p:normalViewPr>
  <p:slideViewPr>
    <p:cSldViewPr snapToGrid="0" snapToObjects="1">
      <p:cViewPr varScale="1">
        <p:scale>
          <a:sx n="73" d="100"/>
          <a:sy n="73" d="100"/>
        </p:scale>
        <p:origin x="232"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1A65B-937B-A64F-AB9D-E097C5FF5D78}"/>
              </a:ext>
            </a:extLst>
          </p:cNvPr>
          <p:cNvSpPr>
            <a:spLocks noGrp="1"/>
          </p:cNvSpPr>
          <p:nvPr>
            <p:ph type="ctrTitle"/>
          </p:nvPr>
        </p:nvSpPr>
        <p:spPr/>
        <p:txBody>
          <a:bodyPr/>
          <a:lstStyle/>
          <a:p>
            <a:r>
              <a:rPr lang="en-US" dirty="0"/>
              <a:t>Active/Contemplative </a:t>
            </a:r>
            <a:br>
              <a:rPr lang="en-US" dirty="0"/>
            </a:br>
            <a:r>
              <a:rPr lang="en-US" dirty="0"/>
              <a:t>Synthesis</a:t>
            </a:r>
          </a:p>
        </p:txBody>
      </p:sp>
      <p:sp>
        <p:nvSpPr>
          <p:cNvPr id="3" name="Subtitle 2">
            <a:extLst>
              <a:ext uri="{FF2B5EF4-FFF2-40B4-BE49-F238E27FC236}">
                <a16:creationId xmlns:a16="http://schemas.microsoft.com/office/drawing/2014/main" id="{2F2B2E1B-D2E9-2C4F-ADA2-23D2F7BDC01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591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15007" y="630621"/>
            <a:ext cx="8765627" cy="1200329"/>
          </a:xfrm>
          <a:prstGeom prst="rect">
            <a:avLst/>
          </a:prstGeom>
          <a:noFill/>
        </p:spPr>
        <p:txBody>
          <a:bodyPr wrap="square" rtlCol="0">
            <a:spAutoFit/>
          </a:bodyPr>
          <a:lstStyle/>
          <a:p>
            <a:pPr algn="ctr"/>
            <a:r>
              <a:rPr lang="en-US" sz="3600" dirty="0"/>
              <a:t>The care and feeding of the contemplative life</a:t>
            </a:r>
          </a:p>
        </p:txBody>
      </p:sp>
      <p:sp>
        <p:nvSpPr>
          <p:cNvPr id="3" name="TextBox 2">
            <a:extLst>
              <a:ext uri="{FF2B5EF4-FFF2-40B4-BE49-F238E27FC236}">
                <a16:creationId xmlns:a16="http://schemas.microsoft.com/office/drawing/2014/main" id="{FE6794E2-3AD0-AF4C-8936-6737118B9C3F}"/>
              </a:ext>
            </a:extLst>
          </p:cNvPr>
          <p:cNvSpPr txBox="1"/>
          <p:nvPr/>
        </p:nvSpPr>
        <p:spPr>
          <a:xfrm>
            <a:off x="515007" y="2077889"/>
            <a:ext cx="8660523" cy="2031325"/>
          </a:xfrm>
          <a:prstGeom prst="rect">
            <a:avLst/>
          </a:prstGeom>
          <a:noFill/>
        </p:spPr>
        <p:txBody>
          <a:bodyPr wrap="square" rtlCol="0">
            <a:spAutoFit/>
          </a:bodyPr>
          <a:lstStyle/>
          <a:p>
            <a:pPr indent="-457200">
              <a:buClr>
                <a:schemeClr val="accent2"/>
              </a:buClr>
              <a:buSzPct val="120000"/>
              <a:buFont typeface="Wingdings" pitchFamily="2" charset="2"/>
              <a:buChar char="v"/>
            </a:pPr>
            <a:r>
              <a:rPr lang="en-US" dirty="0"/>
              <a:t>When you get up in the morning and prepare for the day, do more than comb</a:t>
            </a:r>
          </a:p>
          <a:p>
            <a:pPr lvl="1">
              <a:buClr>
                <a:schemeClr val="accent2"/>
              </a:buClr>
              <a:buSzPct val="120000"/>
            </a:pPr>
            <a:r>
              <a:rPr lang="en-US" dirty="0"/>
              <a:t>your hair and brush your teeth.  Look at yourself in the eyes and recognize that YOU are made in the image and likeness of God.  Carry this awareness through the day with you.</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Do what YOU need to do to develop an openness to God - an awareness that</a:t>
            </a:r>
          </a:p>
          <a:p>
            <a:pPr>
              <a:buClr>
                <a:schemeClr val="accent2"/>
              </a:buClr>
              <a:buSzPct val="120000"/>
            </a:pPr>
            <a:r>
              <a:rPr lang="en-US" dirty="0"/>
              <a:t>	the Divine is all around us at every moment.</a:t>
            </a:r>
          </a:p>
        </p:txBody>
      </p:sp>
    </p:spTree>
    <p:extLst>
      <p:ext uri="{BB962C8B-B14F-4D97-AF65-F5344CB8AC3E}">
        <p14:creationId xmlns:p14="http://schemas.microsoft.com/office/powerpoint/2010/main" val="44210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15007" y="630621"/>
            <a:ext cx="8765627" cy="646331"/>
          </a:xfrm>
          <a:prstGeom prst="rect">
            <a:avLst/>
          </a:prstGeom>
          <a:noFill/>
        </p:spPr>
        <p:txBody>
          <a:bodyPr wrap="square" rtlCol="0">
            <a:spAutoFit/>
          </a:bodyPr>
          <a:lstStyle/>
          <a:p>
            <a:pPr algn="ctr"/>
            <a:r>
              <a:rPr lang="en-US" sz="3600" dirty="0"/>
              <a:t>Remember</a:t>
            </a:r>
          </a:p>
        </p:txBody>
      </p:sp>
      <p:sp>
        <p:nvSpPr>
          <p:cNvPr id="3" name="TextBox 2">
            <a:extLst>
              <a:ext uri="{FF2B5EF4-FFF2-40B4-BE49-F238E27FC236}">
                <a16:creationId xmlns:a16="http://schemas.microsoft.com/office/drawing/2014/main" id="{FE6794E2-3AD0-AF4C-8936-6737118B9C3F}"/>
              </a:ext>
            </a:extLst>
          </p:cNvPr>
          <p:cNvSpPr txBox="1"/>
          <p:nvPr/>
        </p:nvSpPr>
        <p:spPr>
          <a:xfrm>
            <a:off x="567558" y="1426248"/>
            <a:ext cx="8660523" cy="2585323"/>
          </a:xfrm>
          <a:prstGeom prst="rect">
            <a:avLst/>
          </a:prstGeom>
          <a:noFill/>
        </p:spPr>
        <p:txBody>
          <a:bodyPr wrap="square" rtlCol="0">
            <a:spAutoFit/>
          </a:bodyPr>
          <a:lstStyle/>
          <a:p>
            <a:pPr indent="-457200">
              <a:buClr>
                <a:schemeClr val="accent2"/>
              </a:buClr>
              <a:buSzPct val="120000"/>
              <a:buFont typeface="Wingdings" pitchFamily="2" charset="2"/>
              <a:buChar char="v"/>
            </a:pPr>
            <a:r>
              <a:rPr lang="en-US" dirty="0"/>
              <a:t>The active and contemplative dimensions of lives are not diametrically</a:t>
            </a:r>
          </a:p>
          <a:p>
            <a:pPr>
              <a:buClr>
                <a:schemeClr val="accent2"/>
              </a:buClr>
              <a:buSzPct val="120000"/>
            </a:pPr>
            <a:r>
              <a:rPr lang="en-US" dirty="0"/>
              <a:t>	opposed forces.  Rather they are an integral part of you.</a:t>
            </a:r>
          </a:p>
          <a:p>
            <a:pPr indent="-457200">
              <a:buClr>
                <a:schemeClr val="accent2"/>
              </a:buClr>
              <a:buSzPct val="120000"/>
              <a:buFont typeface="Wingdings" pitchFamily="2" charset="2"/>
              <a:buChar char="v"/>
            </a:pPr>
            <a:endParaRPr lang="en-US" dirty="0"/>
          </a:p>
          <a:p>
            <a:pPr indent="-457200">
              <a:buClr>
                <a:schemeClr val="accent2"/>
              </a:buClr>
              <a:buSzPct val="120000"/>
              <a:buFont typeface="Wingdings" pitchFamily="2" charset="2"/>
              <a:buChar char="v"/>
            </a:pPr>
            <a:r>
              <a:rPr lang="en-US" dirty="0"/>
              <a:t>You have the capacity within you to be a contemplative.</a:t>
            </a:r>
          </a:p>
          <a:p>
            <a:pPr indent="-457200">
              <a:buClr>
                <a:schemeClr val="accent2"/>
              </a:buClr>
              <a:buSzPct val="120000"/>
              <a:buFont typeface="Wingdings" pitchFamily="2" charset="2"/>
              <a:buChar char="v"/>
            </a:pPr>
            <a:endParaRPr lang="en-US" dirty="0"/>
          </a:p>
          <a:p>
            <a:pPr indent="-457200">
              <a:buClr>
                <a:schemeClr val="accent2"/>
              </a:buClr>
              <a:buSzPct val="120000"/>
              <a:buFont typeface="Wingdings" pitchFamily="2" charset="2"/>
              <a:buChar char="v"/>
            </a:pPr>
            <a:r>
              <a:rPr lang="en-US" dirty="0"/>
              <a:t>You have had contemplative moments.</a:t>
            </a:r>
          </a:p>
          <a:p>
            <a:pPr indent="-457200">
              <a:buClr>
                <a:schemeClr val="accent2"/>
              </a:buClr>
              <a:buSzPct val="120000"/>
              <a:buFont typeface="Wingdings" pitchFamily="2" charset="2"/>
              <a:buChar char="v"/>
            </a:pPr>
            <a:endParaRPr lang="en-US" dirty="0"/>
          </a:p>
          <a:p>
            <a:pPr indent="-457200">
              <a:buClr>
                <a:schemeClr val="accent2"/>
              </a:buClr>
              <a:buSzPct val="120000"/>
              <a:buFont typeface="Wingdings" pitchFamily="2" charset="2"/>
              <a:buChar char="v"/>
            </a:pPr>
            <a:r>
              <a:rPr lang="en-US" dirty="0"/>
              <a:t>Hold onto and celebrate the God who created you in love, calls to you with</a:t>
            </a:r>
          </a:p>
          <a:p>
            <a:pPr>
              <a:buClr>
                <a:schemeClr val="accent2"/>
              </a:buClr>
              <a:buSzPct val="120000"/>
            </a:pPr>
            <a:r>
              <a:rPr lang="en-US" dirty="0"/>
              <a:t>	love, and wishes to complete you in love.</a:t>
            </a:r>
          </a:p>
        </p:txBody>
      </p:sp>
      <p:pic>
        <p:nvPicPr>
          <p:cNvPr id="5" name="Picture 4">
            <a:extLst>
              <a:ext uri="{FF2B5EF4-FFF2-40B4-BE49-F238E27FC236}">
                <a16:creationId xmlns:a16="http://schemas.microsoft.com/office/drawing/2014/main" id="{9E7DEEC6-2058-854A-8F9D-D3B36996FADC}"/>
              </a:ext>
            </a:extLst>
          </p:cNvPr>
          <p:cNvPicPr>
            <a:picLocks noChangeAspect="1"/>
          </p:cNvPicPr>
          <p:nvPr/>
        </p:nvPicPr>
        <p:blipFill>
          <a:blip r:embed="rId2"/>
          <a:stretch>
            <a:fillRect/>
          </a:stretch>
        </p:blipFill>
        <p:spPr>
          <a:xfrm>
            <a:off x="2103216" y="4160867"/>
            <a:ext cx="5589206" cy="2095953"/>
          </a:xfrm>
          <a:prstGeom prst="rect">
            <a:avLst/>
          </a:prstGeom>
        </p:spPr>
      </p:pic>
    </p:spTree>
    <p:extLst>
      <p:ext uri="{BB962C8B-B14F-4D97-AF65-F5344CB8AC3E}">
        <p14:creationId xmlns:p14="http://schemas.microsoft.com/office/powerpoint/2010/main" val="238755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1460938" y="630621"/>
            <a:ext cx="7083972" cy="646331"/>
          </a:xfrm>
          <a:prstGeom prst="rect">
            <a:avLst/>
          </a:prstGeom>
          <a:noFill/>
        </p:spPr>
        <p:txBody>
          <a:bodyPr wrap="square" rtlCol="0">
            <a:spAutoFit/>
          </a:bodyPr>
          <a:lstStyle/>
          <a:p>
            <a:pPr algn="ctr"/>
            <a:r>
              <a:rPr lang="en-US" sz="3600" dirty="0"/>
              <a:t>Defining the Terms</a:t>
            </a:r>
          </a:p>
        </p:txBody>
      </p:sp>
      <p:sp>
        <p:nvSpPr>
          <p:cNvPr id="3" name="TextBox 2">
            <a:extLst>
              <a:ext uri="{FF2B5EF4-FFF2-40B4-BE49-F238E27FC236}">
                <a16:creationId xmlns:a16="http://schemas.microsoft.com/office/drawing/2014/main" id="{FE6794E2-3AD0-AF4C-8936-6737118B9C3F}"/>
              </a:ext>
            </a:extLst>
          </p:cNvPr>
          <p:cNvSpPr txBox="1"/>
          <p:nvPr/>
        </p:nvSpPr>
        <p:spPr>
          <a:xfrm>
            <a:off x="1639613" y="1518690"/>
            <a:ext cx="7567449" cy="1846659"/>
          </a:xfrm>
          <a:prstGeom prst="rect">
            <a:avLst/>
          </a:prstGeom>
          <a:noFill/>
        </p:spPr>
        <p:txBody>
          <a:bodyPr wrap="square" rtlCol="0">
            <a:spAutoFit/>
          </a:bodyPr>
          <a:lstStyle/>
          <a:p>
            <a:pPr indent="-457200"/>
            <a:r>
              <a:rPr lang="en-US" sz="2400" i="1" dirty="0">
                <a:solidFill>
                  <a:schemeClr val="accent2"/>
                </a:solidFill>
              </a:rPr>
              <a:t>Active: </a:t>
            </a:r>
            <a:r>
              <a:rPr lang="en-US" dirty="0"/>
              <a:t>our way of “being in” or participating in the world. It to includes the fullness of our interaction with every aspect of life.</a:t>
            </a:r>
          </a:p>
          <a:p>
            <a:pPr indent="-457200"/>
            <a:endParaRPr lang="en-US" dirty="0"/>
          </a:p>
          <a:p>
            <a:pPr indent="-457200"/>
            <a:r>
              <a:rPr lang="en-US" dirty="0"/>
              <a:t>The “active” life includes such things as interpersonal relationships, our unique managerial or working styles, as well as what and how we eat and how we choose to spend our free time. </a:t>
            </a:r>
          </a:p>
        </p:txBody>
      </p:sp>
      <p:sp>
        <p:nvSpPr>
          <p:cNvPr id="4" name="TextBox 3">
            <a:extLst>
              <a:ext uri="{FF2B5EF4-FFF2-40B4-BE49-F238E27FC236}">
                <a16:creationId xmlns:a16="http://schemas.microsoft.com/office/drawing/2014/main" id="{4B66CC41-DF90-4B4E-9C5E-1F8CF721D58C}"/>
              </a:ext>
            </a:extLst>
          </p:cNvPr>
          <p:cNvSpPr txBox="1"/>
          <p:nvPr/>
        </p:nvSpPr>
        <p:spPr>
          <a:xfrm>
            <a:off x="1639613" y="3677609"/>
            <a:ext cx="7567449" cy="1015663"/>
          </a:xfrm>
          <a:prstGeom prst="rect">
            <a:avLst/>
          </a:prstGeom>
          <a:noFill/>
        </p:spPr>
        <p:txBody>
          <a:bodyPr wrap="square" rtlCol="0">
            <a:spAutoFit/>
          </a:bodyPr>
          <a:lstStyle/>
          <a:p>
            <a:pPr indent="-457200"/>
            <a:r>
              <a:rPr lang="en-US" sz="2400" i="1" dirty="0">
                <a:solidFill>
                  <a:schemeClr val="accent2"/>
                </a:solidFill>
              </a:rPr>
              <a:t>Contemplation: </a:t>
            </a:r>
            <a:r>
              <a:rPr lang="en-US" dirty="0"/>
              <a:t>that capacity within every person to respond to God’s presence and to enter into a vibrant relationship with the Mystery of all creation. </a:t>
            </a:r>
          </a:p>
        </p:txBody>
      </p:sp>
      <p:sp>
        <p:nvSpPr>
          <p:cNvPr id="5" name="TextBox 4">
            <a:extLst>
              <a:ext uri="{FF2B5EF4-FFF2-40B4-BE49-F238E27FC236}">
                <a16:creationId xmlns:a16="http://schemas.microsoft.com/office/drawing/2014/main" id="{1A1FDA92-D0F1-5F41-94DD-8E212A5B4749}"/>
              </a:ext>
            </a:extLst>
          </p:cNvPr>
          <p:cNvSpPr txBox="1"/>
          <p:nvPr/>
        </p:nvSpPr>
        <p:spPr>
          <a:xfrm>
            <a:off x="1639612" y="4876800"/>
            <a:ext cx="8090175" cy="1200329"/>
          </a:xfrm>
          <a:prstGeom prst="rect">
            <a:avLst/>
          </a:prstGeom>
          <a:noFill/>
        </p:spPr>
        <p:txBody>
          <a:bodyPr wrap="square" rtlCol="0">
            <a:spAutoFit/>
          </a:bodyPr>
          <a:lstStyle/>
          <a:p>
            <a:r>
              <a:rPr lang="en-US" sz="2400" dirty="0"/>
              <a:t>The active part of who we are is constantly influenced and guided by our world-view - by our contemplative stance in creation.</a:t>
            </a:r>
          </a:p>
        </p:txBody>
      </p:sp>
    </p:spTree>
    <p:extLst>
      <p:ext uri="{BB962C8B-B14F-4D97-AF65-F5344CB8AC3E}">
        <p14:creationId xmlns:p14="http://schemas.microsoft.com/office/powerpoint/2010/main" val="358021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1881349" y="630334"/>
            <a:ext cx="7083972" cy="646331"/>
          </a:xfrm>
          <a:prstGeom prst="rect">
            <a:avLst/>
          </a:prstGeom>
          <a:noFill/>
        </p:spPr>
        <p:txBody>
          <a:bodyPr wrap="square" rtlCol="0">
            <a:spAutoFit/>
          </a:bodyPr>
          <a:lstStyle/>
          <a:p>
            <a:pPr algn="ctr"/>
            <a:r>
              <a:rPr lang="en-US" sz="3600" dirty="0"/>
              <a:t>Francis of Assisi</a:t>
            </a:r>
          </a:p>
        </p:txBody>
      </p:sp>
      <p:sp>
        <p:nvSpPr>
          <p:cNvPr id="3" name="TextBox 2">
            <a:extLst>
              <a:ext uri="{FF2B5EF4-FFF2-40B4-BE49-F238E27FC236}">
                <a16:creationId xmlns:a16="http://schemas.microsoft.com/office/drawing/2014/main" id="{FE6794E2-3AD0-AF4C-8936-6737118B9C3F}"/>
              </a:ext>
            </a:extLst>
          </p:cNvPr>
          <p:cNvSpPr txBox="1"/>
          <p:nvPr/>
        </p:nvSpPr>
        <p:spPr>
          <a:xfrm>
            <a:off x="1639611" y="4861965"/>
            <a:ext cx="7567449" cy="1200329"/>
          </a:xfrm>
          <a:prstGeom prst="rect">
            <a:avLst/>
          </a:prstGeom>
          <a:noFill/>
        </p:spPr>
        <p:txBody>
          <a:bodyPr wrap="square" rtlCol="0">
            <a:spAutoFit/>
          </a:bodyPr>
          <a:lstStyle/>
          <a:p>
            <a:pPr indent="-457200"/>
            <a:r>
              <a:rPr lang="en-US" dirty="0"/>
              <a:t>Blessed are the pure of heart, for they shall see God.  The truly pure of heart are those who despise the things of earth and seek the things of heaven, and who never cease to adore and behold the Lord God living and true with a pure heart and soul. (</a:t>
            </a:r>
            <a:r>
              <a:rPr lang="en-US" dirty="0" err="1"/>
              <a:t>Adm</a:t>
            </a:r>
            <a:r>
              <a:rPr lang="en-US" dirty="0"/>
              <a:t> XVI)</a:t>
            </a:r>
          </a:p>
        </p:txBody>
      </p:sp>
      <p:pic>
        <p:nvPicPr>
          <p:cNvPr id="7" name="Picture 6">
            <a:extLst>
              <a:ext uri="{FF2B5EF4-FFF2-40B4-BE49-F238E27FC236}">
                <a16:creationId xmlns:a16="http://schemas.microsoft.com/office/drawing/2014/main" id="{15BCE0AD-3CE1-184D-BDE8-9A9631C0D76B}"/>
              </a:ext>
            </a:extLst>
          </p:cNvPr>
          <p:cNvPicPr>
            <a:picLocks noChangeAspect="1"/>
          </p:cNvPicPr>
          <p:nvPr/>
        </p:nvPicPr>
        <p:blipFill>
          <a:blip r:embed="rId2"/>
          <a:stretch>
            <a:fillRect/>
          </a:stretch>
        </p:blipFill>
        <p:spPr>
          <a:xfrm>
            <a:off x="4153336" y="1404965"/>
            <a:ext cx="2540000" cy="3200400"/>
          </a:xfrm>
          <a:prstGeom prst="rect">
            <a:avLst/>
          </a:prstGeom>
        </p:spPr>
      </p:pic>
    </p:spTree>
    <p:extLst>
      <p:ext uri="{BB962C8B-B14F-4D97-AF65-F5344CB8AC3E}">
        <p14:creationId xmlns:p14="http://schemas.microsoft.com/office/powerpoint/2010/main" val="136590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36029" y="630621"/>
            <a:ext cx="8807668" cy="646331"/>
          </a:xfrm>
          <a:prstGeom prst="rect">
            <a:avLst/>
          </a:prstGeom>
          <a:noFill/>
        </p:spPr>
        <p:txBody>
          <a:bodyPr wrap="square" rtlCol="0">
            <a:spAutoFit/>
          </a:bodyPr>
          <a:lstStyle/>
          <a:p>
            <a:pPr algn="ctr"/>
            <a:r>
              <a:rPr lang="en-US" sz="3600" dirty="0"/>
              <a:t>The “</a:t>
            </a:r>
            <a:r>
              <a:rPr lang="en-US" sz="3600" dirty="0">
                <a:solidFill>
                  <a:schemeClr val="accent2"/>
                </a:solidFill>
              </a:rPr>
              <a:t>Contemplative Outlook</a:t>
            </a:r>
            <a:r>
              <a:rPr lang="en-US" sz="3600" dirty="0"/>
              <a:t>” and Action</a:t>
            </a:r>
          </a:p>
        </p:txBody>
      </p:sp>
      <p:sp>
        <p:nvSpPr>
          <p:cNvPr id="3" name="TextBox 2">
            <a:extLst>
              <a:ext uri="{FF2B5EF4-FFF2-40B4-BE49-F238E27FC236}">
                <a16:creationId xmlns:a16="http://schemas.microsoft.com/office/drawing/2014/main" id="{FE6794E2-3AD0-AF4C-8936-6737118B9C3F}"/>
              </a:ext>
            </a:extLst>
          </p:cNvPr>
          <p:cNvSpPr txBox="1"/>
          <p:nvPr/>
        </p:nvSpPr>
        <p:spPr>
          <a:xfrm>
            <a:off x="1639613" y="1518690"/>
            <a:ext cx="7567449" cy="1477328"/>
          </a:xfrm>
          <a:prstGeom prst="rect">
            <a:avLst/>
          </a:prstGeom>
          <a:noFill/>
        </p:spPr>
        <p:txBody>
          <a:bodyPr wrap="square" rtlCol="0">
            <a:spAutoFit/>
          </a:bodyPr>
          <a:lstStyle/>
          <a:p>
            <a:pPr indent="-457200"/>
            <a:r>
              <a:rPr lang="en-US" dirty="0"/>
              <a:t>The “</a:t>
            </a:r>
            <a:r>
              <a:rPr lang="en-US" dirty="0">
                <a:solidFill>
                  <a:schemeClr val="accent2"/>
                </a:solidFill>
              </a:rPr>
              <a:t>contemplative outlook</a:t>
            </a:r>
            <a:r>
              <a:rPr lang="en-US" dirty="0"/>
              <a:t>” is much more than a momentary glimpse of the God of love.  </a:t>
            </a:r>
          </a:p>
          <a:p>
            <a:pPr indent="-457200"/>
            <a:endParaRPr lang="en-US" dirty="0"/>
          </a:p>
          <a:p>
            <a:pPr indent="-457200"/>
            <a:r>
              <a:rPr lang="en-US" dirty="0"/>
              <a:t>It is an orientation in life that allows us to see the whole of our lives against the greater horizon of God’s love and concern for us.</a:t>
            </a:r>
          </a:p>
        </p:txBody>
      </p:sp>
      <p:pic>
        <p:nvPicPr>
          <p:cNvPr id="7" name="Picture 6">
            <a:extLst>
              <a:ext uri="{FF2B5EF4-FFF2-40B4-BE49-F238E27FC236}">
                <a16:creationId xmlns:a16="http://schemas.microsoft.com/office/drawing/2014/main" id="{75F20182-DCB1-E449-8F4B-77D6B34D08AD}"/>
              </a:ext>
            </a:extLst>
          </p:cNvPr>
          <p:cNvPicPr>
            <a:picLocks noChangeAspect="1"/>
          </p:cNvPicPr>
          <p:nvPr/>
        </p:nvPicPr>
        <p:blipFill>
          <a:blip r:embed="rId2"/>
          <a:stretch>
            <a:fillRect/>
          </a:stretch>
        </p:blipFill>
        <p:spPr>
          <a:xfrm>
            <a:off x="2080226" y="3380630"/>
            <a:ext cx="6686222" cy="2495947"/>
          </a:xfrm>
          <a:prstGeom prst="rect">
            <a:avLst/>
          </a:prstGeom>
        </p:spPr>
      </p:pic>
    </p:spTree>
    <p:extLst>
      <p:ext uri="{BB962C8B-B14F-4D97-AF65-F5344CB8AC3E}">
        <p14:creationId xmlns:p14="http://schemas.microsoft.com/office/powerpoint/2010/main" val="427902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0EA0CF-19E9-4C48-9492-42ABBA63F6D5}"/>
              </a:ext>
            </a:extLst>
          </p:cNvPr>
          <p:cNvPicPr>
            <a:picLocks noChangeAspect="1"/>
          </p:cNvPicPr>
          <p:nvPr/>
        </p:nvPicPr>
        <p:blipFill rotWithShape="1">
          <a:blip r:embed="rId2"/>
          <a:srcRect l="3506" r="2673"/>
          <a:stretch/>
        </p:blipFill>
        <p:spPr>
          <a:xfrm>
            <a:off x="4529138" y="2043112"/>
            <a:ext cx="5014912" cy="3271044"/>
          </a:xfrm>
          <a:prstGeom prst="rect">
            <a:avLst/>
          </a:prstGeom>
        </p:spPr>
      </p:pic>
      <p:pic>
        <p:nvPicPr>
          <p:cNvPr id="5" name="Picture 4">
            <a:extLst>
              <a:ext uri="{FF2B5EF4-FFF2-40B4-BE49-F238E27FC236}">
                <a16:creationId xmlns:a16="http://schemas.microsoft.com/office/drawing/2014/main" id="{E18E1A90-A17C-B343-9EC5-257FC406C1D2}"/>
              </a:ext>
            </a:extLst>
          </p:cNvPr>
          <p:cNvPicPr>
            <a:picLocks noChangeAspect="1"/>
          </p:cNvPicPr>
          <p:nvPr/>
        </p:nvPicPr>
        <p:blipFill>
          <a:blip r:embed="rId3"/>
          <a:stretch>
            <a:fillRect/>
          </a:stretch>
        </p:blipFill>
        <p:spPr>
          <a:xfrm>
            <a:off x="781050" y="2043112"/>
            <a:ext cx="3271044" cy="3271044"/>
          </a:xfrm>
          <a:prstGeom prst="rect">
            <a:avLst/>
          </a:prstGeom>
          <a:scene3d>
            <a:camera prst="orthographicFront">
              <a:rot lat="0" lon="10800000" rev="0"/>
            </a:camera>
            <a:lightRig rig="threePt" dir="t"/>
          </a:scene3d>
        </p:spPr>
      </p:pic>
      <p:sp>
        <p:nvSpPr>
          <p:cNvPr id="6" name="TextBox 5">
            <a:extLst>
              <a:ext uri="{FF2B5EF4-FFF2-40B4-BE49-F238E27FC236}">
                <a16:creationId xmlns:a16="http://schemas.microsoft.com/office/drawing/2014/main" id="{9302FE3E-5EC9-5149-BC02-09294A15F8D4}"/>
              </a:ext>
            </a:extLst>
          </p:cNvPr>
          <p:cNvSpPr txBox="1"/>
          <p:nvPr/>
        </p:nvSpPr>
        <p:spPr>
          <a:xfrm>
            <a:off x="1557337" y="814388"/>
            <a:ext cx="7486650" cy="646331"/>
          </a:xfrm>
          <a:prstGeom prst="rect">
            <a:avLst/>
          </a:prstGeom>
          <a:noFill/>
        </p:spPr>
        <p:txBody>
          <a:bodyPr wrap="square" rtlCol="0">
            <a:spAutoFit/>
          </a:bodyPr>
          <a:lstStyle/>
          <a:p>
            <a:r>
              <a:rPr lang="en-US" sz="3600" dirty="0">
                <a:solidFill>
                  <a:schemeClr val="accent2"/>
                </a:solidFill>
              </a:rPr>
              <a:t>Driver’s Test for Spiritual Maturity</a:t>
            </a:r>
          </a:p>
        </p:txBody>
      </p:sp>
    </p:spTree>
    <p:extLst>
      <p:ext uri="{BB962C8B-B14F-4D97-AF65-F5344CB8AC3E}">
        <p14:creationId xmlns:p14="http://schemas.microsoft.com/office/powerpoint/2010/main" val="223763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36029" y="630621"/>
            <a:ext cx="8807668" cy="646331"/>
          </a:xfrm>
          <a:prstGeom prst="rect">
            <a:avLst/>
          </a:prstGeom>
          <a:noFill/>
        </p:spPr>
        <p:txBody>
          <a:bodyPr wrap="square" rtlCol="0">
            <a:spAutoFit/>
          </a:bodyPr>
          <a:lstStyle/>
          <a:p>
            <a:pPr algn="ctr"/>
            <a:r>
              <a:rPr lang="en-US" sz="3600" dirty="0"/>
              <a:t>The “</a:t>
            </a:r>
            <a:r>
              <a:rPr lang="en-US" sz="3600" dirty="0">
                <a:solidFill>
                  <a:schemeClr val="accent2"/>
                </a:solidFill>
              </a:rPr>
              <a:t>Contemplative Outlook</a:t>
            </a:r>
            <a:r>
              <a:rPr lang="en-US" sz="3600" dirty="0"/>
              <a:t>” and Action</a:t>
            </a:r>
          </a:p>
        </p:txBody>
      </p:sp>
      <p:sp>
        <p:nvSpPr>
          <p:cNvPr id="3" name="TextBox 2">
            <a:extLst>
              <a:ext uri="{FF2B5EF4-FFF2-40B4-BE49-F238E27FC236}">
                <a16:creationId xmlns:a16="http://schemas.microsoft.com/office/drawing/2014/main" id="{FE6794E2-3AD0-AF4C-8936-6737118B9C3F}"/>
              </a:ext>
            </a:extLst>
          </p:cNvPr>
          <p:cNvSpPr txBox="1"/>
          <p:nvPr/>
        </p:nvSpPr>
        <p:spPr>
          <a:xfrm>
            <a:off x="1639613" y="1518690"/>
            <a:ext cx="7567449" cy="1477328"/>
          </a:xfrm>
          <a:prstGeom prst="rect">
            <a:avLst/>
          </a:prstGeom>
          <a:noFill/>
        </p:spPr>
        <p:txBody>
          <a:bodyPr wrap="square" rtlCol="0">
            <a:spAutoFit/>
          </a:bodyPr>
          <a:lstStyle/>
          <a:p>
            <a:pPr indent="-457200"/>
            <a:r>
              <a:rPr lang="en-US" dirty="0"/>
              <a:t>The “</a:t>
            </a:r>
            <a:r>
              <a:rPr lang="en-US" dirty="0">
                <a:solidFill>
                  <a:schemeClr val="accent2"/>
                </a:solidFill>
              </a:rPr>
              <a:t>contemplative outlook</a:t>
            </a:r>
            <a:r>
              <a:rPr lang="en-US" dirty="0"/>
              <a:t>” is much more than a momentary glimpse of the God of love.  </a:t>
            </a:r>
          </a:p>
          <a:p>
            <a:pPr indent="-457200"/>
            <a:endParaRPr lang="en-US" dirty="0"/>
          </a:p>
          <a:p>
            <a:pPr indent="-457200"/>
            <a:r>
              <a:rPr lang="en-US" dirty="0"/>
              <a:t>It is an orientation in life that allows us to see the whole of our lives against the greater horizon of God’s love and concern for us.</a:t>
            </a:r>
          </a:p>
        </p:txBody>
      </p:sp>
      <p:sp>
        <p:nvSpPr>
          <p:cNvPr id="4" name="TextBox 3">
            <a:extLst>
              <a:ext uri="{FF2B5EF4-FFF2-40B4-BE49-F238E27FC236}">
                <a16:creationId xmlns:a16="http://schemas.microsoft.com/office/drawing/2014/main" id="{4B66CC41-DF90-4B4E-9C5E-1F8CF721D58C}"/>
              </a:ext>
            </a:extLst>
          </p:cNvPr>
          <p:cNvSpPr txBox="1"/>
          <p:nvPr/>
        </p:nvSpPr>
        <p:spPr>
          <a:xfrm>
            <a:off x="1639612" y="3278786"/>
            <a:ext cx="7567449" cy="2585323"/>
          </a:xfrm>
          <a:prstGeom prst="rect">
            <a:avLst/>
          </a:prstGeom>
          <a:noFill/>
        </p:spPr>
        <p:txBody>
          <a:bodyPr wrap="square" rtlCol="0">
            <a:spAutoFit/>
          </a:bodyPr>
          <a:lstStyle/>
          <a:p>
            <a:pPr indent="-457200"/>
            <a:r>
              <a:rPr lang="en-US" b="1" dirty="0"/>
              <a:t>Prayer means an ongoing and vibrant response to the relationship God invites to share.  </a:t>
            </a:r>
          </a:p>
          <a:p>
            <a:pPr indent="-457200"/>
            <a:endParaRPr lang="en-US" b="1" dirty="0"/>
          </a:p>
          <a:p>
            <a:pPr indent="-457200"/>
            <a:r>
              <a:rPr lang="en-US" b="1" dirty="0"/>
              <a:t>It is a participation in the community of the Trinity - an ever present and dynamic relationship.  </a:t>
            </a:r>
          </a:p>
          <a:p>
            <a:pPr indent="-457200"/>
            <a:endParaRPr lang="en-US" b="1" dirty="0"/>
          </a:p>
          <a:p>
            <a:pPr indent="-457200"/>
            <a:r>
              <a:rPr lang="en-US" b="1" dirty="0"/>
              <a:t>We do not have to come up with some “red hot” prayer of our own.  We just have to tap into THE prayer, the very presence of God that constantly surrounds us.</a:t>
            </a:r>
          </a:p>
        </p:txBody>
      </p:sp>
    </p:spTree>
    <p:extLst>
      <p:ext uri="{BB962C8B-B14F-4D97-AF65-F5344CB8AC3E}">
        <p14:creationId xmlns:p14="http://schemas.microsoft.com/office/powerpoint/2010/main" val="274951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15007" y="630621"/>
            <a:ext cx="8765627" cy="1200329"/>
          </a:xfrm>
          <a:prstGeom prst="rect">
            <a:avLst/>
          </a:prstGeom>
          <a:noFill/>
        </p:spPr>
        <p:txBody>
          <a:bodyPr wrap="square" rtlCol="0">
            <a:spAutoFit/>
          </a:bodyPr>
          <a:lstStyle/>
          <a:p>
            <a:pPr algn="ctr"/>
            <a:r>
              <a:rPr lang="en-US" sz="3600" dirty="0"/>
              <a:t>The care and feeding of the contemplative life</a:t>
            </a:r>
          </a:p>
        </p:txBody>
      </p:sp>
      <p:sp>
        <p:nvSpPr>
          <p:cNvPr id="3" name="TextBox 2">
            <a:extLst>
              <a:ext uri="{FF2B5EF4-FFF2-40B4-BE49-F238E27FC236}">
                <a16:creationId xmlns:a16="http://schemas.microsoft.com/office/drawing/2014/main" id="{FE6794E2-3AD0-AF4C-8936-6737118B9C3F}"/>
              </a:ext>
            </a:extLst>
          </p:cNvPr>
          <p:cNvSpPr txBox="1"/>
          <p:nvPr/>
        </p:nvSpPr>
        <p:spPr>
          <a:xfrm>
            <a:off x="515007" y="2077889"/>
            <a:ext cx="8765627" cy="4247317"/>
          </a:xfrm>
          <a:prstGeom prst="rect">
            <a:avLst/>
          </a:prstGeom>
          <a:noFill/>
        </p:spPr>
        <p:txBody>
          <a:bodyPr wrap="square" rtlCol="0">
            <a:spAutoFit/>
          </a:bodyPr>
          <a:lstStyle/>
          <a:p>
            <a:pPr indent="-457200">
              <a:buClr>
                <a:schemeClr val="accent2"/>
              </a:buClr>
              <a:buSzPct val="120000"/>
              <a:buFont typeface="Wingdings" pitchFamily="2" charset="2"/>
              <a:buChar char="v"/>
            </a:pPr>
            <a:r>
              <a:rPr lang="en-US" dirty="0"/>
              <a:t>Spend time in front of the Blessed Sacrament and recognize that we are loved</a:t>
            </a:r>
          </a:p>
          <a:p>
            <a:pPr>
              <a:buClr>
                <a:schemeClr val="accent2"/>
              </a:buClr>
              <a:buSzPct val="120000"/>
            </a:pPr>
            <a:r>
              <a:rPr lang="en-US" dirty="0"/>
              <a:t> 	so much that God came to us in the Incarnation and comes to us everyday in</a:t>
            </a:r>
          </a:p>
          <a:p>
            <a:pPr>
              <a:buClr>
                <a:schemeClr val="accent2"/>
              </a:buClr>
              <a:buSzPct val="120000"/>
            </a:pPr>
            <a:r>
              <a:rPr lang="en-US" dirty="0"/>
              <a:t> 	the Eucharist.</a:t>
            </a:r>
          </a:p>
          <a:p>
            <a:pPr>
              <a:buClr>
                <a:schemeClr val="accent2"/>
              </a:buClr>
              <a:buSzPct val="120000"/>
            </a:pPr>
            <a:endParaRPr lang="en-US" dirty="0"/>
          </a:p>
          <a:p>
            <a:pPr indent="-457200">
              <a:buClr>
                <a:schemeClr val="accent2"/>
              </a:buClr>
              <a:buSzPct val="120000"/>
              <a:buFont typeface="Wingdings" pitchFamily="2" charset="2"/>
              <a:buChar char="v"/>
            </a:pPr>
            <a:r>
              <a:rPr lang="en-US" dirty="0"/>
              <a:t>Spend time in prayer and solitude. Schedule this time into your day.  Put this</a:t>
            </a:r>
          </a:p>
          <a:p>
            <a:pPr lvl="1">
              <a:buClr>
                <a:schemeClr val="accent2"/>
              </a:buClr>
              <a:buSzPct val="120000"/>
            </a:pPr>
            <a:r>
              <a:rPr lang="en-US" dirty="0"/>
              <a:t>time down in your calendar and consider this to be sacred time for you - as important as eating or sleeping and certainly as important as a meeting with someone who “just has to see us.”</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Spend time in front of the Blessed Sacrament. Recognize that we are loved so</a:t>
            </a:r>
          </a:p>
          <a:p>
            <a:pPr lvl="1">
              <a:buClr>
                <a:schemeClr val="accent2"/>
              </a:buClr>
              <a:buSzPct val="120000"/>
            </a:pPr>
            <a:r>
              <a:rPr lang="en-US" dirty="0"/>
              <a:t>much that God came to us in the Incarnation and comes to us everyday in the Eucharist.</a:t>
            </a:r>
          </a:p>
          <a:p>
            <a:pPr lvl="1">
              <a:buClr>
                <a:schemeClr val="accent2"/>
              </a:buClr>
              <a:buSzPct val="120000"/>
            </a:pPr>
            <a:endParaRPr lang="en-US" dirty="0"/>
          </a:p>
          <a:p>
            <a:pPr indent="-457200">
              <a:buClr>
                <a:schemeClr val="accent2"/>
              </a:buClr>
              <a:buSzPct val="120000"/>
              <a:buFont typeface="Wingdings" pitchFamily="2" charset="2"/>
              <a:buChar char="v"/>
            </a:pPr>
            <a:endParaRPr lang="en-US" dirty="0"/>
          </a:p>
          <a:p>
            <a:pPr indent="-457200">
              <a:buClr>
                <a:schemeClr val="accent2"/>
              </a:buClr>
              <a:buSzPct val="120000"/>
              <a:buFont typeface="Wingdings" pitchFamily="2" charset="2"/>
              <a:buChar char="v"/>
            </a:pPr>
            <a:endParaRPr lang="en-US" dirty="0"/>
          </a:p>
        </p:txBody>
      </p:sp>
    </p:spTree>
    <p:extLst>
      <p:ext uri="{BB962C8B-B14F-4D97-AF65-F5344CB8AC3E}">
        <p14:creationId xmlns:p14="http://schemas.microsoft.com/office/powerpoint/2010/main" val="235491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15007" y="630621"/>
            <a:ext cx="8765627" cy="1200329"/>
          </a:xfrm>
          <a:prstGeom prst="rect">
            <a:avLst/>
          </a:prstGeom>
          <a:noFill/>
        </p:spPr>
        <p:txBody>
          <a:bodyPr wrap="square" rtlCol="0">
            <a:spAutoFit/>
          </a:bodyPr>
          <a:lstStyle/>
          <a:p>
            <a:pPr algn="ctr"/>
            <a:r>
              <a:rPr lang="en-US" sz="3600" dirty="0"/>
              <a:t>The care and feeding of the contemplative life</a:t>
            </a:r>
          </a:p>
        </p:txBody>
      </p:sp>
      <p:sp>
        <p:nvSpPr>
          <p:cNvPr id="3" name="TextBox 2">
            <a:extLst>
              <a:ext uri="{FF2B5EF4-FFF2-40B4-BE49-F238E27FC236}">
                <a16:creationId xmlns:a16="http://schemas.microsoft.com/office/drawing/2014/main" id="{FE6794E2-3AD0-AF4C-8936-6737118B9C3F}"/>
              </a:ext>
            </a:extLst>
          </p:cNvPr>
          <p:cNvSpPr txBox="1"/>
          <p:nvPr/>
        </p:nvSpPr>
        <p:spPr>
          <a:xfrm>
            <a:off x="515007" y="2077889"/>
            <a:ext cx="8660523" cy="3970318"/>
          </a:xfrm>
          <a:prstGeom prst="rect">
            <a:avLst/>
          </a:prstGeom>
          <a:noFill/>
        </p:spPr>
        <p:txBody>
          <a:bodyPr wrap="square" rtlCol="0">
            <a:spAutoFit/>
          </a:bodyPr>
          <a:lstStyle/>
          <a:p>
            <a:pPr indent="-457200">
              <a:buClr>
                <a:schemeClr val="accent2"/>
              </a:buClr>
              <a:buSzPct val="120000"/>
              <a:buFont typeface="Wingdings" pitchFamily="2" charset="2"/>
              <a:buChar char="v"/>
            </a:pPr>
            <a:r>
              <a:rPr lang="en-US" dirty="0"/>
              <a:t>Find a place in your room or your house where you will not be disturbed and</a:t>
            </a:r>
          </a:p>
          <a:p>
            <a:pPr lvl="1">
              <a:buClr>
                <a:schemeClr val="accent2"/>
              </a:buClr>
              <a:buSzPct val="120000"/>
            </a:pPr>
            <a:r>
              <a:rPr lang="en-US" dirty="0"/>
              <a:t>simply spend time with God. Get in touch with the reality of your identity as a child of God.  Hold onto and accept the love and grace that God constantly holds out to you.</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From time to time stop the frenetic activity of your day and pay attention to</a:t>
            </a:r>
          </a:p>
          <a:p>
            <a:pPr lvl="1">
              <a:buClr>
                <a:schemeClr val="accent2"/>
              </a:buClr>
              <a:buSzPct val="120000"/>
            </a:pPr>
            <a:r>
              <a:rPr lang="en-US" dirty="0"/>
              <a:t>the presence of God. Stop and appreciate the presence of God in the person with whom you are talking or the event in which you are currently involved.  Every occasion in life, every encounter in life, is pregnant with the presence of God.  Try to see with the eyes of faith.</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Fall madly in love with the God who is madly in love with you and then live</a:t>
            </a:r>
          </a:p>
          <a:p>
            <a:pPr>
              <a:buClr>
                <a:schemeClr val="accent2"/>
              </a:buClr>
              <a:buSzPct val="120000"/>
            </a:pPr>
            <a:r>
              <a:rPr lang="en-US" dirty="0"/>
              <a:t> 	accordingly.</a:t>
            </a:r>
          </a:p>
          <a:p>
            <a:pPr indent="-457200">
              <a:buClr>
                <a:schemeClr val="accent2"/>
              </a:buClr>
              <a:buSzPct val="120000"/>
              <a:buFont typeface="Wingdings" pitchFamily="2" charset="2"/>
              <a:buChar char="v"/>
            </a:pPr>
            <a:endParaRPr lang="en-US" dirty="0"/>
          </a:p>
        </p:txBody>
      </p:sp>
    </p:spTree>
    <p:extLst>
      <p:ext uri="{BB962C8B-B14F-4D97-AF65-F5344CB8AC3E}">
        <p14:creationId xmlns:p14="http://schemas.microsoft.com/office/powerpoint/2010/main" val="180621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172C-6617-AB49-9E09-B254D6B88E3A}"/>
              </a:ext>
            </a:extLst>
          </p:cNvPr>
          <p:cNvSpPr txBox="1"/>
          <p:nvPr/>
        </p:nvSpPr>
        <p:spPr>
          <a:xfrm>
            <a:off x="515007" y="630621"/>
            <a:ext cx="8765627" cy="1200329"/>
          </a:xfrm>
          <a:prstGeom prst="rect">
            <a:avLst/>
          </a:prstGeom>
          <a:noFill/>
        </p:spPr>
        <p:txBody>
          <a:bodyPr wrap="square" rtlCol="0">
            <a:spAutoFit/>
          </a:bodyPr>
          <a:lstStyle/>
          <a:p>
            <a:pPr algn="ctr"/>
            <a:r>
              <a:rPr lang="en-US" sz="3600" dirty="0"/>
              <a:t>The care and feeding of the contemplative life</a:t>
            </a:r>
          </a:p>
        </p:txBody>
      </p:sp>
      <p:sp>
        <p:nvSpPr>
          <p:cNvPr id="3" name="TextBox 2">
            <a:extLst>
              <a:ext uri="{FF2B5EF4-FFF2-40B4-BE49-F238E27FC236}">
                <a16:creationId xmlns:a16="http://schemas.microsoft.com/office/drawing/2014/main" id="{FE6794E2-3AD0-AF4C-8936-6737118B9C3F}"/>
              </a:ext>
            </a:extLst>
          </p:cNvPr>
          <p:cNvSpPr txBox="1"/>
          <p:nvPr/>
        </p:nvSpPr>
        <p:spPr>
          <a:xfrm>
            <a:off x="515007" y="2077889"/>
            <a:ext cx="8660523" cy="3139321"/>
          </a:xfrm>
          <a:prstGeom prst="rect">
            <a:avLst/>
          </a:prstGeom>
          <a:noFill/>
        </p:spPr>
        <p:txBody>
          <a:bodyPr wrap="square" rtlCol="0">
            <a:spAutoFit/>
          </a:bodyPr>
          <a:lstStyle/>
          <a:p>
            <a:pPr indent="-457200">
              <a:buClr>
                <a:schemeClr val="accent2"/>
              </a:buClr>
              <a:buSzPct val="120000"/>
              <a:buFont typeface="Wingdings" pitchFamily="2" charset="2"/>
              <a:buChar char="v"/>
            </a:pPr>
            <a:r>
              <a:rPr lang="en-US" dirty="0"/>
              <a:t>Go to a hermitage, a retreat center, or a house far away from the day to day</a:t>
            </a:r>
          </a:p>
          <a:p>
            <a:pPr lvl="1">
              <a:buClr>
                <a:schemeClr val="accent2"/>
              </a:buClr>
              <a:buSzPct val="120000"/>
            </a:pPr>
            <a:r>
              <a:rPr lang="en-US" dirty="0"/>
              <a:t>situations and responsibilities that clamor for your time and tap into the prayer that surrounds you.</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Pay attention to how you spend your free time.  It’s a real shame that many</a:t>
            </a:r>
          </a:p>
          <a:p>
            <a:pPr lvl="1">
              <a:buClr>
                <a:schemeClr val="accent2"/>
              </a:buClr>
              <a:buSzPct val="120000"/>
            </a:pPr>
            <a:r>
              <a:rPr lang="en-US" dirty="0"/>
              <a:t>of us are “energized” by things like computers, sports, going to the mall, and the like and give little time to solitude and prayer.</a:t>
            </a:r>
          </a:p>
          <a:p>
            <a:pPr lvl="1">
              <a:buClr>
                <a:schemeClr val="accent2"/>
              </a:buClr>
              <a:buSzPct val="120000"/>
            </a:pPr>
            <a:endParaRPr lang="en-US" dirty="0"/>
          </a:p>
          <a:p>
            <a:pPr indent="-457200">
              <a:buClr>
                <a:schemeClr val="accent2"/>
              </a:buClr>
              <a:buSzPct val="120000"/>
              <a:buFont typeface="Wingdings" pitchFamily="2" charset="2"/>
              <a:buChar char="v"/>
            </a:pPr>
            <a:r>
              <a:rPr lang="en-US" dirty="0"/>
              <a:t>In your next fraternity meeting with your brothers and sisters take a good</a:t>
            </a:r>
          </a:p>
          <a:p>
            <a:pPr lvl="1">
              <a:buClr>
                <a:schemeClr val="accent2"/>
              </a:buClr>
              <a:buSzPct val="120000"/>
            </a:pPr>
            <a:r>
              <a:rPr lang="en-US" dirty="0"/>
              <a:t>look at them and see the presence of God.  Be thankful for your vocation, your fraternity, and God’s presence in your sisters and brothers.</a:t>
            </a:r>
          </a:p>
        </p:txBody>
      </p:sp>
    </p:spTree>
    <p:extLst>
      <p:ext uri="{BB962C8B-B14F-4D97-AF65-F5344CB8AC3E}">
        <p14:creationId xmlns:p14="http://schemas.microsoft.com/office/powerpoint/2010/main" val="211021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320</TotalTime>
  <Words>756</Words>
  <Application>Microsoft Macintosh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Active/Contemplative  Synthesis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Active/Contemplative  Synthesis</dc:title>
  <dc:creator>Michael Higgins</dc:creator>
  <cp:lastModifiedBy>Michael Higgins</cp:lastModifiedBy>
  <cp:revision>18</cp:revision>
  <dcterms:created xsi:type="dcterms:W3CDTF">2018-09-28T20:04:52Z</dcterms:created>
  <dcterms:modified xsi:type="dcterms:W3CDTF">2018-09-29T01:25:22Z</dcterms:modified>
</cp:coreProperties>
</file>