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99" r:id="rId2"/>
    <p:sldId id="281" r:id="rId3"/>
    <p:sldId id="270" r:id="rId4"/>
    <p:sldId id="283" r:id="rId5"/>
    <p:sldId id="300" r:id="rId6"/>
    <p:sldId id="293" r:id="rId7"/>
    <p:sldId id="284" r:id="rId8"/>
    <p:sldId id="292" r:id="rId9"/>
    <p:sldId id="257" r:id="rId10"/>
    <p:sldId id="297" r:id="rId11"/>
    <p:sldId id="294" r:id="rId12"/>
    <p:sldId id="285" r:id="rId13"/>
    <p:sldId id="286" r:id="rId14"/>
    <p:sldId id="287" r:id="rId15"/>
    <p:sldId id="288" r:id="rId16"/>
    <p:sldId id="291" r:id="rId17"/>
    <p:sldId id="290" r:id="rId18"/>
    <p:sldId id="298" r:id="rId19"/>
    <p:sldId id="268" r:id="rId20"/>
    <p:sldId id="277" r:id="rId21"/>
    <p:sldId id="280" r:id="rId22"/>
    <p:sldId id="295" r:id="rId23"/>
    <p:sldId id="273" r:id="rId24"/>
    <p:sldId id="276" r:id="rId25"/>
    <p:sldId id="279" r:id="rId26"/>
    <p:sldId id="275" r:id="rId27"/>
    <p:sldId id="260" r:id="rId28"/>
    <p:sldId id="267" r:id="rId29"/>
    <p:sldId id="274" r:id="rId30"/>
    <p:sldId id="282" r:id="rId31"/>
    <p:sldId id="301"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6666"/>
    <a:srgbClr val="FF8000"/>
    <a:srgbClr val="FF6B6B"/>
    <a:srgbClr val="FF7224"/>
    <a:srgbClr val="FF0000"/>
    <a:srgbClr val="FF9638"/>
    <a:srgbClr val="FF9A4A"/>
    <a:srgbClr val="34FFA3"/>
    <a:srgbClr val="D74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4599" autoAdjust="0"/>
  </p:normalViewPr>
  <p:slideViewPr>
    <p:cSldViewPr snapToGrid="0" snapToObjects="1">
      <p:cViewPr varScale="1">
        <p:scale>
          <a:sx n="73" d="100"/>
          <a:sy n="73" d="100"/>
        </p:scale>
        <p:origin x="1476" y="66"/>
      </p:cViewPr>
      <p:guideLst>
        <p:guide orient="horz" pos="2160"/>
        <p:guide pos="2880"/>
      </p:guideLst>
    </p:cSldViewPr>
  </p:slideViewPr>
  <p:outlineViewPr>
    <p:cViewPr>
      <p:scale>
        <a:sx n="33" d="100"/>
        <a:sy n="33" d="100"/>
      </p:scale>
      <p:origin x="0" y="2664"/>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D94B2BE-23B6-9144-84BD-5F70C2E31F85}" type="slidenum">
              <a:rPr lang="en-US" smtClean="0"/>
              <a:pPr/>
              <a:t>‹#›</a:t>
            </a:fld>
            <a:endParaRPr 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A264EA-B381-0A49-8B60-034B596DFE1F}" type="slidenum">
              <a:rPr lang="en-US" smtClean="0"/>
              <a:pPr/>
              <a:t>‹#›</a:t>
            </a:fld>
            <a:endParaRPr lang="en-US"/>
          </a:p>
        </p:txBody>
      </p:sp>
    </p:spTree>
  </p:cSld>
  <p:clrMap bg1="lt1" tx1="dk1" bg2="lt2" tx2="dk2" accent1="accent1" accent2="accent2" accent3="accent3" accent4="accent4" accent5="accent5" accent6="accent6" hlink="hlink" folHlink="folHlink"/>
  <p:hf hdr="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7A264EA-B381-0A49-8B60-034B596DFE1F}" type="slidenum">
              <a:rPr lang="en-US" smtClean="0"/>
              <a:pPr/>
              <a:t>1</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AE38A2-AED5-864C-9259-AB61FC44D1F6}" type="datetime1">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9BD00-AB7B-3C49-9158-D9650A2B35C9}" type="slidenum">
              <a:rPr lang="en-US" smtClean="0"/>
              <a:pPr/>
              <a:t>‹#›</a:t>
            </a:fld>
            <a:endParaRPr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BF5C71-00BD-BA4A-BEE7-5984C7D62D63}" type="datetime1">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9BD00-AB7B-3C49-9158-D9650A2B35C9}" type="slidenum">
              <a:rPr lang="en-US" smtClean="0"/>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5043D1-C0D4-074A-BAD7-8A7F9725BF77}" type="datetime1">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9BD00-AB7B-3C49-9158-D9650A2B35C9}" type="slidenum">
              <a:rPr lang="en-US" smtClean="0"/>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AB1AFB-324F-6747-9863-237085F0F862}" type="datetime1">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9BD00-AB7B-3C49-9158-D9650A2B35C9}" type="slidenum">
              <a:rPr lang="en-US" smtClean="0"/>
              <a:pPr/>
              <a:t>‹#›</a:t>
            </a:fld>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851F27-C958-A644-9B31-1A4AFD25635D}" type="datetime1">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9BD00-AB7B-3C49-9158-D9650A2B35C9}" type="slidenum">
              <a:rPr lang="en-US" smtClean="0"/>
              <a:pPr/>
              <a:t>‹#›</a:t>
            </a:fld>
            <a:endParaRPr 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C49F9C-1A92-6B4F-B843-3BE5FC86AE5E}" type="datetime1">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89BD00-AB7B-3C49-9158-D9650A2B35C9}" type="slidenum">
              <a:rPr lang="en-US" smtClean="0"/>
              <a:pPr/>
              <a:t>‹#›</a:t>
            </a:fld>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394A0C-B712-514C-A392-9BD017763CB3}" type="datetime1">
              <a:rPr lang="en-US" smtClean="0"/>
              <a:t>3/6/2017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89BD00-AB7B-3C49-9158-D9650A2B35C9}" type="slidenum">
              <a:rPr lang="en-US" smtClean="0"/>
              <a:pPr/>
              <a:t>‹#›</a:t>
            </a:fld>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CE1DAB-076F-ED45-A592-FDB3641F3631}" type="datetime1">
              <a:rPr lang="en-US" smtClean="0"/>
              <a:t>3/6/2017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89BD00-AB7B-3C49-9158-D9650A2B35C9}" type="slidenum">
              <a:rPr lang="en-US" smtClean="0"/>
              <a:pPr/>
              <a:t>‹#›</a:t>
            </a:fld>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EC6278-0E16-C74E-92A0-ACF74C7DD6E9}" type="datetime1">
              <a:rPr lang="en-US" smtClean="0"/>
              <a:t>3/6/2017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89BD00-AB7B-3C49-9158-D9650A2B35C9}" type="slidenum">
              <a:rPr lang="en-US" smtClean="0"/>
              <a:pPr/>
              <a:t>‹#›</a:t>
            </a:fld>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C61E15-AB10-9E43-A183-09E60FB9C8D5}" type="datetime1">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89BD00-AB7B-3C49-9158-D9650A2B35C9}" type="slidenum">
              <a:rPr lang="en-US" smtClean="0"/>
              <a:pPr/>
              <a:t>‹#›</a:t>
            </a:fld>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35CC02-5A7B-CE43-979A-A0831412B8B2}" type="datetime1">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89BD00-AB7B-3C49-9158-D9650A2B35C9}" type="slidenum">
              <a:rPr lang="en-US" smtClean="0"/>
              <a:pPr/>
              <a:t>‹#›</a:t>
            </a:fld>
            <a:endParaRPr 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48775A-99BD-9844-9DAD-B4BF39B03790}" type="datetime1">
              <a:rPr lang="en-US" smtClean="0"/>
              <a:t>3/6/2017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89BD00-AB7B-3C49-9158-D9650A2B35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ayer crucifix w:frame.jpeg"/>
          <p:cNvPicPr>
            <a:picLocks noChangeAspect="1"/>
          </p:cNvPicPr>
          <p:nvPr/>
        </p:nvPicPr>
        <p:blipFill>
          <a:blip r:embed="rId3"/>
          <a:stretch>
            <a:fillRect/>
          </a:stretch>
        </p:blipFill>
        <p:spPr>
          <a:xfrm>
            <a:off x="0" y="-12700"/>
            <a:ext cx="5270500" cy="6858000"/>
          </a:xfrm>
          <a:prstGeom prst="rect">
            <a:avLst/>
          </a:prstGeom>
        </p:spPr>
      </p:pic>
      <p:pic>
        <p:nvPicPr>
          <p:cNvPr id="3" name="Picture 2" descr="image 3.jpeg"/>
          <p:cNvPicPr>
            <a:picLocks noChangeAspect="1"/>
          </p:cNvPicPr>
          <p:nvPr/>
        </p:nvPicPr>
        <p:blipFill>
          <a:blip r:embed="rId4"/>
          <a:stretch>
            <a:fillRect/>
          </a:stretch>
        </p:blipFill>
        <p:spPr>
          <a:xfrm>
            <a:off x="5270500" y="12700"/>
            <a:ext cx="3873500" cy="6845300"/>
          </a:xfrm>
          <a:prstGeom prst="rect">
            <a:avLst/>
          </a:prstGeom>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9638"/>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58240" y="4800917"/>
            <a:ext cx="6837680" cy="1290955"/>
          </a:xfrm>
        </p:spPr>
        <p:txBody>
          <a:bodyPr>
            <a:noAutofit/>
          </a:bodyPr>
          <a:lstStyle/>
          <a:p>
            <a:pPr algn="ctr"/>
            <a:r>
              <a:rPr lang="en-US" sz="4000" dirty="0" smtClean="0"/>
              <a:t>Local Minister’s Orientation upon Election</a:t>
            </a:r>
            <a:endParaRPr lang="en-US" sz="4000" dirty="0"/>
          </a:p>
        </p:txBody>
      </p:sp>
      <p:pic>
        <p:nvPicPr>
          <p:cNvPr id="7" name="Picture 6" descr="Unknown.jpeg"/>
          <p:cNvPicPr>
            <a:picLocks noChangeAspect="1"/>
          </p:cNvPicPr>
          <p:nvPr/>
        </p:nvPicPr>
        <p:blipFill>
          <a:blip r:embed="rId2"/>
          <a:stretch>
            <a:fillRect/>
          </a:stretch>
        </p:blipFill>
        <p:spPr>
          <a:xfrm>
            <a:off x="2926080" y="158770"/>
            <a:ext cx="3190240" cy="4530140"/>
          </a:xfrm>
          <a:prstGeom prst="rect">
            <a:avLst/>
          </a:prstGeom>
        </p:spPr>
      </p:pic>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7040" y="274638"/>
            <a:ext cx="3251200" cy="6024562"/>
          </a:xfrm>
        </p:spPr>
        <p:txBody>
          <a:bodyPr>
            <a:normAutofit/>
          </a:bodyPr>
          <a:lstStyle/>
          <a:p>
            <a:r>
              <a:rPr lang="en-US" dirty="0" smtClean="0"/>
              <a:t>Handbook </a:t>
            </a:r>
            <a:br>
              <a:rPr lang="en-US" dirty="0" smtClean="0"/>
            </a:br>
            <a:r>
              <a:rPr lang="en-US" dirty="0" smtClean="0"/>
              <a:t>For </a:t>
            </a:r>
            <a:br>
              <a:rPr lang="en-US" dirty="0" smtClean="0"/>
            </a:br>
            <a:r>
              <a:rPr lang="en-US" dirty="0" smtClean="0"/>
              <a:t>Secular </a:t>
            </a:r>
            <a:br>
              <a:rPr lang="en-US" dirty="0" smtClean="0"/>
            </a:br>
            <a:r>
              <a:rPr lang="en-US" dirty="0" smtClean="0"/>
              <a:t>Franciscan </a:t>
            </a:r>
            <a:br>
              <a:rPr lang="en-US" dirty="0" smtClean="0"/>
            </a:br>
            <a:r>
              <a:rPr lang="en-US" dirty="0" smtClean="0"/>
              <a:t>Servant </a:t>
            </a:r>
            <a:br>
              <a:rPr lang="en-US" dirty="0" smtClean="0"/>
            </a:br>
            <a:r>
              <a:rPr lang="en-US" dirty="0" smtClean="0"/>
              <a:t>Leadership </a:t>
            </a:r>
            <a:br>
              <a:rPr lang="en-US" dirty="0" smtClean="0"/>
            </a:br>
            <a:r>
              <a:rPr lang="en-US" dirty="0" smtClean="0"/>
              <a:t/>
            </a:r>
            <a:br>
              <a:rPr lang="en-US" dirty="0" smtClean="0"/>
            </a:br>
            <a:r>
              <a:rPr lang="en-US" sz="2222" dirty="0" smtClean="0"/>
              <a:t>(2010 edition)</a:t>
            </a:r>
            <a:endParaRPr lang="en-US" sz="2222" dirty="0"/>
          </a:p>
        </p:txBody>
      </p:sp>
      <p:pic>
        <p:nvPicPr>
          <p:cNvPr id="4" name="Picture 3" descr="HT:washing feet #1.jpg"/>
          <p:cNvPicPr>
            <a:picLocks noChangeAspect="1"/>
          </p:cNvPicPr>
          <p:nvPr/>
        </p:nvPicPr>
        <p:blipFill>
          <a:blip r:embed="rId3"/>
          <a:stretch>
            <a:fillRect/>
          </a:stretch>
        </p:blipFill>
        <p:spPr>
          <a:xfrm>
            <a:off x="3923767" y="935529"/>
            <a:ext cx="4915433" cy="4876109"/>
          </a:xfrm>
          <a:prstGeom prst="rect">
            <a:avLst/>
          </a:prstGeom>
        </p:spPr>
      </p:pic>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 – Foundational Ideas</a:t>
            </a:r>
            <a:endParaRPr lang="en-US" dirty="0"/>
          </a:p>
        </p:txBody>
      </p:sp>
      <p:sp>
        <p:nvSpPr>
          <p:cNvPr id="3" name="Content Placeholder 2"/>
          <p:cNvSpPr>
            <a:spLocks noGrp="1"/>
          </p:cNvSpPr>
          <p:nvPr>
            <p:ph sz="half" idx="1"/>
          </p:nvPr>
        </p:nvSpPr>
        <p:spPr>
          <a:xfrm>
            <a:off x="457200" y="1600200"/>
            <a:ext cx="7934960" cy="4525963"/>
          </a:xfrm>
        </p:spPr>
        <p:txBody>
          <a:bodyPr>
            <a:normAutofit lnSpcReduction="10000"/>
          </a:bodyPr>
          <a:lstStyle/>
          <a:p>
            <a:r>
              <a:rPr lang="en-US" dirty="0" smtClean="0"/>
              <a:t>Jesus, Francis, Clare as Leaders – Our Models</a:t>
            </a:r>
          </a:p>
          <a:p>
            <a:r>
              <a:rPr lang="en-US" dirty="0" smtClean="0"/>
              <a:t>Franciscan Servant Leadership:</a:t>
            </a:r>
          </a:p>
          <a:p>
            <a:pPr lvl="3"/>
            <a:r>
              <a:rPr lang="en-US" sz="2400" dirty="0" smtClean="0"/>
              <a:t>Call, Commitment, Vision</a:t>
            </a:r>
          </a:p>
          <a:p>
            <a:pPr lvl="3"/>
            <a:r>
              <a:rPr lang="en-US" sz="2400" dirty="0" smtClean="0"/>
              <a:t>Willing Instruments – Based in Prayer</a:t>
            </a:r>
          </a:p>
          <a:p>
            <a:pPr lvl="3"/>
            <a:r>
              <a:rPr lang="en-US" sz="2400" dirty="0" smtClean="0"/>
              <a:t>Leader Relationships – Lived in Dialogue</a:t>
            </a:r>
          </a:p>
          <a:p>
            <a:pPr lvl="3"/>
            <a:r>
              <a:rPr lang="en-US" sz="2400" dirty="0" smtClean="0"/>
              <a:t>Shared Leadership</a:t>
            </a:r>
          </a:p>
          <a:p>
            <a:pPr lvl="3"/>
            <a:r>
              <a:rPr lang="en-US" sz="2400" dirty="0" smtClean="0"/>
              <a:t>Different Gifts</a:t>
            </a:r>
          </a:p>
          <a:p>
            <a:pPr lvl="3"/>
            <a:r>
              <a:rPr lang="en-US" sz="2400" dirty="0" smtClean="0"/>
              <a:t>Tasks of Servant Leaders</a:t>
            </a:r>
            <a:endParaRPr lang="en-US" dirty="0" smtClean="0"/>
          </a:p>
          <a:p>
            <a:r>
              <a:rPr lang="en-US" dirty="0" smtClean="0"/>
              <a:t>Leadership Styles</a:t>
            </a:r>
          </a:p>
          <a:p>
            <a:r>
              <a:rPr lang="en-US" dirty="0" smtClean="0"/>
              <a:t>We respond as Secular Franciscan Servant Leaders</a:t>
            </a:r>
          </a:p>
          <a:p>
            <a:pPr lvl="1"/>
            <a:endParaRPr lang="en-US" dirty="0" smtClean="0"/>
          </a:p>
          <a:p>
            <a:pPr lvl="1"/>
            <a:endParaRPr lang="en-US" dirty="0" smtClean="0"/>
          </a:p>
          <a:p>
            <a:pPr lvl="1"/>
            <a:endParaRPr lang="en-US" dirty="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accel="50000" decel="5000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accel="50000" decel="5000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accel="50000" decel="5000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accel="50000" decel="5000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accel="50000" decel="5000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accel="50000" decel="50000"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accel="50000" decel="50000"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 II – Leader Guides (15)</a:t>
            </a:r>
            <a:br>
              <a:rPr lang="en-US" dirty="0" smtClean="0"/>
            </a:br>
            <a:r>
              <a:rPr lang="en-US" dirty="0" smtClean="0"/>
              <a:t>Format is: Need-Sources-Goal-Means</a:t>
            </a:r>
            <a:endParaRPr lang="en-US" dirty="0"/>
          </a:p>
        </p:txBody>
      </p:sp>
      <p:sp>
        <p:nvSpPr>
          <p:cNvPr id="3" name="Content Placeholder 2"/>
          <p:cNvSpPr>
            <a:spLocks noGrp="1"/>
          </p:cNvSpPr>
          <p:nvPr>
            <p:ph sz="half" idx="1"/>
          </p:nvPr>
        </p:nvSpPr>
        <p:spPr>
          <a:xfrm>
            <a:off x="233680" y="1600200"/>
            <a:ext cx="4262120" cy="4525963"/>
          </a:xfrm>
        </p:spPr>
        <p:txBody>
          <a:bodyPr>
            <a:normAutofit/>
          </a:bodyPr>
          <a:lstStyle/>
          <a:p>
            <a:r>
              <a:rPr lang="en-US" dirty="0" smtClean="0"/>
              <a:t>1: Initial Formation</a:t>
            </a:r>
          </a:p>
          <a:p>
            <a:r>
              <a:rPr lang="en-US" dirty="0" smtClean="0"/>
              <a:t>2: Spiritual Significance</a:t>
            </a:r>
          </a:p>
          <a:p>
            <a:r>
              <a:rPr lang="en-US" dirty="0" smtClean="0"/>
              <a:t>3: Ongoing Formation</a:t>
            </a:r>
          </a:p>
          <a:p>
            <a:r>
              <a:rPr lang="en-US" dirty="0" smtClean="0"/>
              <a:t>4: Agenda for Council</a:t>
            </a:r>
          </a:p>
          <a:p>
            <a:r>
              <a:rPr lang="en-US" dirty="0" smtClean="0"/>
              <a:t>5: Candidate Readiness</a:t>
            </a:r>
          </a:p>
          <a:p>
            <a:r>
              <a:rPr lang="en-US" dirty="0" smtClean="0"/>
              <a:t>6: Meetings Missed</a:t>
            </a:r>
          </a:p>
          <a:p>
            <a:r>
              <a:rPr lang="en-US" dirty="0" smtClean="0"/>
              <a:t>7: Apostolate</a:t>
            </a:r>
          </a:p>
          <a:p>
            <a:r>
              <a:rPr lang="en-US" dirty="0" smtClean="0"/>
              <a:t>8: Franciscan Life</a:t>
            </a:r>
            <a:endParaRPr lang="en-US" dirty="0"/>
          </a:p>
        </p:txBody>
      </p:sp>
      <p:sp>
        <p:nvSpPr>
          <p:cNvPr id="4" name="Content Placeholder 3"/>
          <p:cNvSpPr>
            <a:spLocks noGrp="1"/>
          </p:cNvSpPr>
          <p:nvPr>
            <p:ph sz="half" idx="2"/>
          </p:nvPr>
        </p:nvSpPr>
        <p:spPr>
          <a:xfrm>
            <a:off x="4267200" y="1600200"/>
            <a:ext cx="4612640" cy="4525963"/>
          </a:xfrm>
        </p:spPr>
        <p:txBody>
          <a:bodyPr>
            <a:normAutofit/>
          </a:bodyPr>
          <a:lstStyle/>
          <a:p>
            <a:r>
              <a:rPr lang="en-US" dirty="0" smtClean="0"/>
              <a:t>9: Servant Leadership Roles</a:t>
            </a:r>
          </a:p>
          <a:p>
            <a:r>
              <a:rPr lang="en-US" dirty="0" smtClean="0"/>
              <a:t>10: Fraternity Prayer</a:t>
            </a:r>
          </a:p>
          <a:p>
            <a:r>
              <a:rPr lang="en-US" dirty="0" smtClean="0"/>
              <a:t>11: Elections</a:t>
            </a:r>
          </a:p>
          <a:p>
            <a:r>
              <a:rPr lang="en-US" dirty="0" smtClean="0"/>
              <a:t>12</a:t>
            </a:r>
            <a:r>
              <a:rPr lang="en-US" smtClean="0"/>
              <a:t>: Animating </a:t>
            </a:r>
            <a:r>
              <a:rPr lang="en-US" dirty="0" smtClean="0"/>
              <a:t>Gatherings</a:t>
            </a:r>
          </a:p>
          <a:p>
            <a:r>
              <a:rPr lang="en-US" dirty="0" smtClean="0"/>
              <a:t>13: International Scope</a:t>
            </a:r>
          </a:p>
          <a:p>
            <a:r>
              <a:rPr lang="en-US" dirty="0" smtClean="0"/>
              <a:t>14: Common Fund</a:t>
            </a:r>
          </a:p>
          <a:p>
            <a:r>
              <a:rPr lang="en-US" dirty="0" smtClean="0"/>
              <a:t>15: Cultural Diversity</a:t>
            </a:r>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III – Fraternity Management</a:t>
            </a:r>
            <a:endParaRPr lang="en-US" dirty="0"/>
          </a:p>
        </p:txBody>
      </p:sp>
      <p:sp>
        <p:nvSpPr>
          <p:cNvPr id="3" name="Content Placeholder 2"/>
          <p:cNvSpPr>
            <a:spLocks noGrp="1"/>
          </p:cNvSpPr>
          <p:nvPr>
            <p:ph idx="1"/>
          </p:nvPr>
        </p:nvSpPr>
        <p:spPr/>
        <p:txBody>
          <a:bodyPr/>
          <a:lstStyle/>
          <a:p>
            <a:r>
              <a:rPr lang="en-US" dirty="0" smtClean="0"/>
              <a:t>Index to the </a:t>
            </a:r>
            <a:r>
              <a:rPr lang="en-US" i="1" dirty="0" smtClean="0"/>
              <a:t>General Constitutions </a:t>
            </a:r>
          </a:p>
          <a:p>
            <a:pPr>
              <a:buNone/>
            </a:pPr>
            <a:endParaRPr lang="en-US" i="1" dirty="0" smtClean="0"/>
          </a:p>
          <a:p>
            <a:r>
              <a:rPr lang="en-US" dirty="0" smtClean="0"/>
              <a:t>Questions to Consider</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IV – Practical Aids</a:t>
            </a:r>
            <a:endParaRPr lang="en-US" dirty="0"/>
          </a:p>
        </p:txBody>
      </p:sp>
      <p:sp>
        <p:nvSpPr>
          <p:cNvPr id="3" name="Text Placeholder 2"/>
          <p:cNvSpPr>
            <a:spLocks noGrp="1"/>
          </p:cNvSpPr>
          <p:nvPr>
            <p:ph type="body" idx="1"/>
          </p:nvPr>
        </p:nvSpPr>
        <p:spPr/>
        <p:txBody>
          <a:bodyPr/>
          <a:lstStyle/>
          <a:p>
            <a:r>
              <a:rPr lang="en-US" dirty="0" smtClean="0"/>
              <a:t>Brainstorming</a:t>
            </a:r>
            <a:endParaRPr lang="en-US" dirty="0"/>
          </a:p>
        </p:txBody>
      </p:sp>
      <p:sp>
        <p:nvSpPr>
          <p:cNvPr id="5" name="Text Placeholder 4"/>
          <p:cNvSpPr>
            <a:spLocks noGrp="1"/>
          </p:cNvSpPr>
          <p:nvPr>
            <p:ph type="body" sz="quarter" idx="3"/>
          </p:nvPr>
        </p:nvSpPr>
        <p:spPr/>
        <p:txBody>
          <a:bodyPr/>
          <a:lstStyle/>
          <a:p>
            <a:r>
              <a:rPr lang="en-US" dirty="0" smtClean="0"/>
              <a:t>Communication Overview</a:t>
            </a:r>
            <a:endParaRPr lang="en-US" dirty="0"/>
          </a:p>
        </p:txBody>
      </p:sp>
      <p:sp>
        <p:nvSpPr>
          <p:cNvPr id="6" name="Content Placeholder 5"/>
          <p:cNvSpPr>
            <a:spLocks noGrp="1"/>
          </p:cNvSpPr>
          <p:nvPr>
            <p:ph sz="quarter" idx="4"/>
          </p:nvPr>
        </p:nvSpPr>
        <p:spPr/>
        <p:txBody>
          <a:bodyPr/>
          <a:lstStyle/>
          <a:p>
            <a:r>
              <a:rPr lang="en-US" dirty="0" smtClean="0"/>
              <a:t>Communicating</a:t>
            </a:r>
          </a:p>
          <a:p>
            <a:endParaRPr lang="en-US" dirty="0" smtClean="0"/>
          </a:p>
          <a:p>
            <a:r>
              <a:rPr lang="en-US" dirty="0" smtClean="0"/>
              <a:t>Listening</a:t>
            </a:r>
          </a:p>
          <a:p>
            <a:endParaRPr lang="en-US" dirty="0" smtClean="0"/>
          </a:p>
          <a:p>
            <a:r>
              <a:rPr lang="en-US" dirty="0" smtClean="0"/>
              <a:t>Responding</a:t>
            </a:r>
          </a:p>
          <a:p>
            <a:pPr>
              <a:buNone/>
            </a:pPr>
            <a:endParaRPr lang="en-US" dirty="0" smtClean="0"/>
          </a:p>
          <a:p>
            <a:r>
              <a:rPr lang="en-US" dirty="0" smtClean="0"/>
              <a:t>Engaging in Dialogue</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1000"/>
                                        <p:tgtEl>
                                          <p:spTgt spid="6">
                                            <p:txEl>
                                              <p:pRg st="2" end="2"/>
                                            </p:txEl>
                                          </p:spTgt>
                                        </p:tgtEl>
                                      </p:cBhvr>
                                    </p:animEffect>
                                    <p:anim calcmode="lin" valueType="num">
                                      <p:cBhvr>
                                        <p:cTn id="2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6">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6">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Effect transition="in" filter="fade">
                                      <p:cBhvr>
                                        <p:cTn id="43" dur="1000"/>
                                        <p:tgtEl>
                                          <p:spTgt spid="6">
                                            <p:txEl>
                                              <p:pRg st="6" end="6"/>
                                            </p:txEl>
                                          </p:spTgt>
                                        </p:tgtEl>
                                      </p:cBhvr>
                                    </p:animEffect>
                                    <p:anim calcmode="lin" valueType="num">
                                      <p:cBhvr>
                                        <p:cTn id="44"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6">
                                            <p:txEl>
                                              <p:pRg st="6" end="6"/>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6">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Some Roadblocks to Communicating</a:t>
            </a:r>
            <a:endParaRPr lang="en-US" dirty="0">
              <a:solidFill>
                <a:schemeClr val="bg1"/>
              </a:solidFill>
            </a:endParaRPr>
          </a:p>
        </p:txBody>
      </p:sp>
      <p:sp>
        <p:nvSpPr>
          <p:cNvPr id="3" name="Content Placeholder 2"/>
          <p:cNvSpPr>
            <a:spLocks noGrp="1"/>
          </p:cNvSpPr>
          <p:nvPr>
            <p:ph sz="half" idx="1"/>
          </p:nvPr>
        </p:nvSpPr>
        <p:spPr>
          <a:xfrm>
            <a:off x="254000" y="1269946"/>
            <a:ext cx="3291840" cy="4525963"/>
          </a:xfrm>
        </p:spPr>
        <p:txBody>
          <a:bodyPr>
            <a:normAutofit/>
          </a:bodyPr>
          <a:lstStyle/>
          <a:p>
            <a:r>
              <a:rPr lang="en-US" dirty="0" smtClean="0">
                <a:solidFill>
                  <a:schemeClr val="bg1"/>
                </a:solidFill>
              </a:rPr>
              <a:t>Criticizing</a:t>
            </a:r>
          </a:p>
          <a:p>
            <a:r>
              <a:rPr lang="en-US" dirty="0" smtClean="0">
                <a:solidFill>
                  <a:schemeClr val="bg1"/>
                </a:solidFill>
              </a:rPr>
              <a:t>Advising</a:t>
            </a:r>
          </a:p>
          <a:p>
            <a:r>
              <a:rPr lang="en-US" dirty="0" smtClean="0">
                <a:solidFill>
                  <a:schemeClr val="bg1"/>
                </a:solidFill>
              </a:rPr>
              <a:t>Threatening</a:t>
            </a:r>
          </a:p>
          <a:p>
            <a:r>
              <a:rPr lang="en-US" dirty="0" smtClean="0">
                <a:solidFill>
                  <a:schemeClr val="bg1"/>
                </a:solidFill>
              </a:rPr>
              <a:t>“You should . . . ”</a:t>
            </a:r>
          </a:p>
          <a:p>
            <a:r>
              <a:rPr lang="en-US" dirty="0" smtClean="0">
                <a:solidFill>
                  <a:schemeClr val="bg1"/>
                </a:solidFill>
              </a:rPr>
              <a:t>“You ought to . . . ”</a:t>
            </a:r>
          </a:p>
          <a:p>
            <a:endParaRPr lang="en-US" dirty="0" smtClean="0"/>
          </a:p>
          <a:p>
            <a:endParaRPr lang="en-US" dirty="0" smtClean="0"/>
          </a:p>
          <a:p>
            <a:endParaRPr lang="en-US" dirty="0"/>
          </a:p>
        </p:txBody>
      </p:sp>
      <p:sp>
        <p:nvSpPr>
          <p:cNvPr id="4" name="Content Placeholder 3"/>
          <p:cNvSpPr>
            <a:spLocks noGrp="1"/>
          </p:cNvSpPr>
          <p:nvPr>
            <p:ph sz="half" idx="2"/>
          </p:nvPr>
        </p:nvSpPr>
        <p:spPr>
          <a:xfrm>
            <a:off x="3820160" y="1269946"/>
            <a:ext cx="5090160" cy="4525963"/>
          </a:xfrm>
        </p:spPr>
        <p:txBody>
          <a:bodyPr>
            <a:normAutofit/>
          </a:bodyPr>
          <a:lstStyle/>
          <a:p>
            <a:r>
              <a:rPr lang="en-US" dirty="0" smtClean="0">
                <a:solidFill>
                  <a:schemeClr val="bg1"/>
                </a:solidFill>
              </a:rPr>
              <a:t>Labeling someone</a:t>
            </a:r>
          </a:p>
          <a:p>
            <a:r>
              <a:rPr lang="en-US" dirty="0" smtClean="0">
                <a:solidFill>
                  <a:schemeClr val="bg1"/>
                </a:solidFill>
              </a:rPr>
              <a:t>Dictating, ordering</a:t>
            </a:r>
          </a:p>
          <a:p>
            <a:r>
              <a:rPr lang="en-US" dirty="0" smtClean="0">
                <a:solidFill>
                  <a:schemeClr val="bg1"/>
                </a:solidFill>
              </a:rPr>
              <a:t>“Wouldn’t you agree that  . . . ”</a:t>
            </a:r>
          </a:p>
          <a:p>
            <a:r>
              <a:rPr lang="en-US" dirty="0" smtClean="0">
                <a:solidFill>
                  <a:schemeClr val="bg1"/>
                </a:solidFill>
              </a:rPr>
              <a:t>“Don’t you think . . . ”</a:t>
            </a:r>
          </a:p>
          <a:p>
            <a:r>
              <a:rPr lang="en-US" dirty="0" smtClean="0">
                <a:solidFill>
                  <a:schemeClr val="bg1"/>
                </a:solidFill>
              </a:rPr>
              <a:t>“If I were you, I would . . . ”</a:t>
            </a:r>
            <a:endParaRPr lang="en-US" dirty="0">
              <a:solidFill>
                <a:schemeClr val="bg1"/>
              </a:solidFill>
            </a:endParaRPr>
          </a:p>
        </p:txBody>
      </p:sp>
      <p:pic>
        <p:nvPicPr>
          <p:cNvPr id="7" name="Picture 6"/>
          <p:cNvPicPr>
            <a:picLocks noChangeAspect="1"/>
          </p:cNvPicPr>
          <p:nvPr/>
        </p:nvPicPr>
        <p:blipFill>
          <a:blip r:embed="rId2"/>
          <a:stretch>
            <a:fillRect/>
          </a:stretch>
        </p:blipFill>
        <p:spPr>
          <a:xfrm>
            <a:off x="2693208" y="3972951"/>
            <a:ext cx="3492500" cy="2618409"/>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 calcmode="lin" valueType="num">
                                      <p:cBhvr>
                                        <p:cTn id="4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 calcmode="lin" valueType="num">
                                      <p:cBhvr>
                                        <p:cTn id="5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4">
                                            <p:txEl>
                                              <p:pRg st="2" end="2"/>
                                            </p:txEl>
                                          </p:spTgt>
                                        </p:tgtEl>
                                        <p:attrNameLst>
                                          <p:attrName>style.visibility</p:attrName>
                                        </p:attrNameLst>
                                      </p:cBhvr>
                                      <p:to>
                                        <p:strVal val="visible"/>
                                      </p:to>
                                    </p:set>
                                    <p:anim calcmode="lin" valueType="num">
                                      <p:cBhvr>
                                        <p:cTn id="6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6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65" dur="1000" fill="hold"/>
                                        <p:tgtEl>
                                          <p:spTgt spid="4">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4">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p:stCondLst>
                        <p:cond delay="indefinite"/>
                      </p:stCondLst>
                      <p:childTnLst>
                        <p:par>
                          <p:cTn id="68" fill="hold">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4">
                                            <p:txEl>
                                              <p:pRg st="3" end="3"/>
                                            </p:txEl>
                                          </p:spTgt>
                                        </p:tgtEl>
                                        <p:attrNameLst>
                                          <p:attrName>style.visibility</p:attrName>
                                        </p:attrNameLst>
                                      </p:cBhvr>
                                      <p:to>
                                        <p:strVal val="visible"/>
                                      </p:to>
                                    </p:set>
                                    <p:anim calcmode="lin" valueType="num">
                                      <p:cBhvr>
                                        <p:cTn id="71"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72"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73" dur="1000" fill="hold"/>
                                        <p:tgtEl>
                                          <p:spTgt spid="4">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4">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p:stCondLst>
                        <p:cond delay="indefinite"/>
                      </p:stCondLst>
                      <p:childTnLst>
                        <p:par>
                          <p:cTn id="76" fill="hold">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4">
                                            <p:txEl>
                                              <p:pRg st="4" end="4"/>
                                            </p:txEl>
                                          </p:spTgt>
                                        </p:tgtEl>
                                        <p:attrNameLst>
                                          <p:attrName>style.visibility</p:attrName>
                                        </p:attrNameLst>
                                      </p:cBhvr>
                                      <p:to>
                                        <p:strVal val="visible"/>
                                      </p:to>
                                    </p:set>
                                    <p:anim calcmode="lin" valueType="num">
                                      <p:cBhvr>
                                        <p:cTn id="79"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80"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81" dur="1000" fill="hold"/>
                                        <p:tgtEl>
                                          <p:spTgt spid="4">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4">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Aids continued:</a:t>
            </a:r>
            <a:endParaRPr lang="en-US" dirty="0"/>
          </a:p>
        </p:txBody>
      </p:sp>
      <p:sp>
        <p:nvSpPr>
          <p:cNvPr id="3" name="Content Placeholder 2"/>
          <p:cNvSpPr>
            <a:spLocks noGrp="1"/>
          </p:cNvSpPr>
          <p:nvPr>
            <p:ph idx="1"/>
          </p:nvPr>
        </p:nvSpPr>
        <p:spPr/>
        <p:txBody>
          <a:bodyPr>
            <a:normAutofit lnSpcReduction="10000"/>
          </a:bodyPr>
          <a:lstStyle/>
          <a:p>
            <a:r>
              <a:rPr lang="en-US" dirty="0" smtClean="0"/>
              <a:t>Decision-making Using Consensus</a:t>
            </a:r>
          </a:p>
          <a:p>
            <a:r>
              <a:rPr lang="en-US" dirty="0" smtClean="0"/>
              <a:t>Fraternity Planning</a:t>
            </a:r>
          </a:p>
          <a:p>
            <a:r>
              <a:rPr lang="en-US" dirty="0" smtClean="0"/>
              <a:t>Preparing Presentations</a:t>
            </a:r>
          </a:p>
          <a:p>
            <a:r>
              <a:rPr lang="en-US" dirty="0" smtClean="0"/>
              <a:t>Problem-solving</a:t>
            </a:r>
          </a:p>
          <a:p>
            <a:r>
              <a:rPr lang="en-US" dirty="0" smtClean="0"/>
              <a:t>Reconciling Differences</a:t>
            </a:r>
          </a:p>
          <a:p>
            <a:r>
              <a:rPr lang="en-US" dirty="0" smtClean="0"/>
              <a:t>Enhancing Self-esteem</a:t>
            </a:r>
          </a:p>
          <a:p>
            <a:r>
              <a:rPr lang="en-US" dirty="0" smtClean="0"/>
              <a:t>Becoming a Servant Leader</a:t>
            </a:r>
          </a:p>
          <a:p>
            <a:r>
              <a:rPr lang="en-US" dirty="0" smtClean="0"/>
              <a:t>Franciscan Resource Information </a:t>
            </a:r>
          </a:p>
          <a:p>
            <a:endParaRPr lang="en-US" dirty="0"/>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Responsibilities According to Office</a:t>
            </a:r>
            <a:endParaRPr lang="en-US" dirty="0"/>
          </a:p>
        </p:txBody>
      </p:sp>
      <p:sp>
        <p:nvSpPr>
          <p:cNvPr id="3" name="Content Placeholder 2"/>
          <p:cNvSpPr>
            <a:spLocks noGrp="1"/>
          </p:cNvSpPr>
          <p:nvPr>
            <p:ph sz="half" idx="1"/>
          </p:nvPr>
        </p:nvSpPr>
        <p:spPr>
          <a:xfrm>
            <a:off x="457200" y="1600200"/>
            <a:ext cx="5801360" cy="4930156"/>
          </a:xfrm>
        </p:spPr>
        <p:txBody>
          <a:bodyPr/>
          <a:lstStyle/>
          <a:p>
            <a:r>
              <a:rPr lang="en-US" sz="4000" dirty="0" smtClean="0">
                <a:solidFill>
                  <a:srgbClr val="FF0000"/>
                </a:solidFill>
              </a:rPr>
              <a:t>Minister</a:t>
            </a:r>
          </a:p>
          <a:p>
            <a:r>
              <a:rPr lang="en-US" sz="4000" dirty="0" smtClean="0">
                <a:solidFill>
                  <a:srgbClr val="000000"/>
                </a:solidFill>
              </a:rPr>
              <a:t>Vice-Minister </a:t>
            </a:r>
          </a:p>
          <a:p>
            <a:r>
              <a:rPr lang="en-US" sz="4000" dirty="0" smtClean="0">
                <a:solidFill>
                  <a:srgbClr val="FF0000"/>
                </a:solidFill>
              </a:rPr>
              <a:t>Secretary</a:t>
            </a:r>
          </a:p>
          <a:p>
            <a:r>
              <a:rPr lang="en-US" sz="4000" dirty="0" smtClean="0"/>
              <a:t>Treasurer</a:t>
            </a:r>
          </a:p>
          <a:p>
            <a:r>
              <a:rPr lang="en-US" sz="4000" dirty="0" smtClean="0">
                <a:solidFill>
                  <a:srgbClr val="FF0000"/>
                </a:solidFill>
              </a:rPr>
              <a:t>Formation Director</a:t>
            </a:r>
            <a:r>
              <a:rPr lang="en-US" dirty="0" smtClean="0">
                <a:solidFill>
                  <a:srgbClr val="FF0000"/>
                </a:solidFill>
              </a:rPr>
              <a:t> </a:t>
            </a:r>
          </a:p>
          <a:p>
            <a:r>
              <a:rPr lang="en-US" sz="4000" dirty="0" smtClean="0"/>
              <a:t>Councilor</a:t>
            </a:r>
            <a:endParaRPr lang="en-US" sz="4000" dirty="0"/>
          </a:p>
        </p:txBody>
      </p:sp>
      <p:pic>
        <p:nvPicPr>
          <p:cNvPr id="5" name="Picture 4"/>
          <p:cNvPicPr>
            <a:picLocks noChangeAspect="1"/>
          </p:cNvPicPr>
          <p:nvPr/>
        </p:nvPicPr>
        <p:blipFill>
          <a:blip r:embed="rId3"/>
          <a:stretch>
            <a:fillRect/>
          </a:stretch>
        </p:blipFill>
        <p:spPr>
          <a:xfrm>
            <a:off x="5466080" y="1600200"/>
            <a:ext cx="3098800" cy="3575539"/>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18648"/>
          </a:xfrm>
        </p:spPr>
        <p:txBody>
          <a:bodyPr>
            <a:normAutofit/>
          </a:bodyPr>
          <a:lstStyle/>
          <a:p>
            <a:r>
              <a:rPr lang="en-US" sz="4800" dirty="0" smtClean="0"/>
              <a:t>There are no obstacles</a:t>
            </a:r>
            <a:br>
              <a:rPr lang="en-US" sz="4800" dirty="0" smtClean="0"/>
            </a:br>
            <a:r>
              <a:rPr lang="en-US" sz="4800" dirty="0" smtClean="0"/>
              <a:t>just</a:t>
            </a:r>
            <a:br>
              <a:rPr lang="en-US" sz="4800" dirty="0" smtClean="0"/>
            </a:br>
            <a:r>
              <a:rPr lang="en-US" sz="4800" dirty="0" smtClean="0"/>
              <a:t>Opportunities</a:t>
            </a:r>
            <a:br>
              <a:rPr lang="en-US" sz="4800" dirty="0" smtClean="0"/>
            </a:br>
            <a:r>
              <a:rPr lang="en-US" sz="4800" dirty="0" smtClean="0"/>
              <a:t>to be</a:t>
            </a:r>
            <a:br>
              <a:rPr lang="en-US" sz="4800" dirty="0" smtClean="0"/>
            </a:br>
            <a:r>
              <a:rPr lang="en-US" sz="4800" dirty="0" smtClean="0"/>
              <a:t>Creative </a:t>
            </a:r>
            <a:r>
              <a:rPr lang="en-US" sz="4800" dirty="0" err="1" smtClean="0">
                <a:sym typeface="Wingdings"/>
              </a:rPr>
              <a:t></a:t>
            </a:r>
            <a:r>
              <a:rPr lang="en-US" sz="4800" dirty="0" smtClean="0">
                <a:sym typeface="Wingdings"/>
              </a:rPr>
              <a:t> </a:t>
            </a:r>
            <a:endParaRPr lang="en-US" sz="4800" dirty="0"/>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34338" y="-66301"/>
            <a:ext cx="6342862" cy="1290320"/>
          </a:xfrm>
        </p:spPr>
        <p:txBody>
          <a:bodyPr>
            <a:normAutofit fontScale="90000"/>
          </a:bodyPr>
          <a:lstStyle/>
          <a:p>
            <a:r>
              <a:rPr lang="en-US" sz="8000" dirty="0" smtClean="0"/>
              <a:t>Prayer Table</a:t>
            </a:r>
            <a:endParaRPr lang="en-US" sz="8000" dirty="0"/>
          </a:p>
        </p:txBody>
      </p:sp>
      <p:pic>
        <p:nvPicPr>
          <p:cNvPr id="6" name="Picture 5" descr="DSC06849 copy.jpg"/>
          <p:cNvPicPr>
            <a:picLocks noChangeAspect="1"/>
          </p:cNvPicPr>
          <p:nvPr/>
        </p:nvPicPr>
        <p:blipFill>
          <a:blip r:embed="rId2"/>
          <a:stretch>
            <a:fillRect/>
          </a:stretch>
        </p:blipFill>
        <p:spPr>
          <a:xfrm>
            <a:off x="0" y="1224019"/>
            <a:ext cx="3269413" cy="5633981"/>
          </a:xfrm>
          <a:prstGeom prst="rect">
            <a:avLst/>
          </a:prstGeom>
        </p:spPr>
      </p:pic>
      <p:pic>
        <p:nvPicPr>
          <p:cNvPr id="7" name="Picture 6" descr="DSC06851.JPG"/>
          <p:cNvPicPr>
            <a:picLocks noChangeAspect="1"/>
          </p:cNvPicPr>
          <p:nvPr/>
        </p:nvPicPr>
        <p:blipFill>
          <a:blip r:embed="rId3"/>
          <a:stretch>
            <a:fillRect/>
          </a:stretch>
        </p:blipFill>
        <p:spPr>
          <a:xfrm>
            <a:off x="6160548" y="1246856"/>
            <a:ext cx="2983451" cy="5611143"/>
          </a:xfrm>
          <a:prstGeom prst="rect">
            <a:avLst/>
          </a:prstGeom>
        </p:spPr>
      </p:pic>
      <p:pic>
        <p:nvPicPr>
          <p:cNvPr id="9" name="Picture 8" descr="DSC06849.jpg"/>
          <p:cNvPicPr>
            <a:picLocks noChangeAspect="1"/>
          </p:cNvPicPr>
          <p:nvPr/>
        </p:nvPicPr>
        <p:blipFill>
          <a:blip r:embed="rId4"/>
          <a:stretch>
            <a:fillRect/>
          </a:stretch>
        </p:blipFill>
        <p:spPr>
          <a:xfrm>
            <a:off x="3269413" y="1246856"/>
            <a:ext cx="2891135" cy="5611143"/>
          </a:xfrm>
          <a:prstGeom prst="rect">
            <a:avLst/>
          </a:prstGeom>
        </p:spPr>
      </p:pic>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214903"/>
          </a:xfrm>
        </p:spPr>
        <p:txBody>
          <a:bodyPr>
            <a:normAutofit/>
          </a:bodyPr>
          <a:lstStyle/>
          <a:p>
            <a:r>
              <a:rPr lang="en-US" sz="8000" dirty="0" smtClean="0"/>
              <a:t>Ongoing</a:t>
            </a:r>
            <a:br>
              <a:rPr lang="en-US" sz="8000" dirty="0" smtClean="0"/>
            </a:br>
            <a:r>
              <a:rPr lang="en-US" sz="8000" dirty="0" smtClean="0"/>
              <a:t>Formation</a:t>
            </a:r>
            <a:br>
              <a:rPr lang="en-US" sz="8000" dirty="0" smtClean="0"/>
            </a:br>
            <a:r>
              <a:rPr lang="en-US" sz="8000" dirty="0" smtClean="0"/>
              <a:t>for the </a:t>
            </a:r>
            <a:br>
              <a:rPr lang="en-US" sz="8000" dirty="0" smtClean="0"/>
            </a:br>
            <a:r>
              <a:rPr lang="en-US" sz="8000" dirty="0" smtClean="0"/>
              <a:t>Fraternity Council!</a:t>
            </a:r>
            <a:endParaRPr lang="en-US" sz="8000" dirty="0"/>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80898"/>
          </a:xfrm>
        </p:spPr>
        <p:txBody>
          <a:bodyPr>
            <a:noAutofit/>
          </a:bodyPr>
          <a:lstStyle/>
          <a:p>
            <a:r>
              <a:rPr lang="en-US" sz="8000" dirty="0" smtClean="0">
                <a:solidFill>
                  <a:srgbClr val="FF00FF"/>
                </a:solidFill>
              </a:rPr>
              <a:t>Any </a:t>
            </a:r>
            <a:br>
              <a:rPr lang="en-US" sz="8000" dirty="0" smtClean="0">
                <a:solidFill>
                  <a:srgbClr val="FF00FF"/>
                </a:solidFill>
              </a:rPr>
            </a:br>
            <a:r>
              <a:rPr lang="en-US" sz="8000" dirty="0" smtClean="0">
                <a:solidFill>
                  <a:srgbClr val="FF00FF"/>
                </a:solidFill>
              </a:rPr>
              <a:t>Questions?</a:t>
            </a:r>
            <a:endParaRPr lang="en-US" sz="8000" dirty="0">
              <a:solidFill>
                <a:srgbClr val="FF00FF"/>
              </a:solidFill>
            </a:endParaRPr>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740FF"/>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92752" y="1355742"/>
            <a:ext cx="4323948" cy="2672258"/>
          </a:xfrm>
          <a:prstGeom prst="rect">
            <a:avLst/>
          </a:prstGeom>
        </p:spPr>
      </p:pic>
      <p:pic>
        <p:nvPicPr>
          <p:cNvPr id="6" name="Picture 5"/>
          <p:cNvPicPr>
            <a:picLocks noChangeAspect="1"/>
          </p:cNvPicPr>
          <p:nvPr/>
        </p:nvPicPr>
        <p:blipFill>
          <a:blip r:embed="rId3"/>
          <a:stretch>
            <a:fillRect/>
          </a:stretch>
        </p:blipFill>
        <p:spPr>
          <a:xfrm>
            <a:off x="6616700" y="3644900"/>
            <a:ext cx="2527300" cy="3213100"/>
          </a:xfrm>
          <a:prstGeom prst="rect">
            <a:avLst/>
          </a:prstGeom>
        </p:spPr>
      </p:pic>
      <p:pic>
        <p:nvPicPr>
          <p:cNvPr id="7" name="Picture 6"/>
          <p:cNvPicPr>
            <a:picLocks noChangeAspect="1"/>
          </p:cNvPicPr>
          <p:nvPr/>
        </p:nvPicPr>
        <p:blipFill>
          <a:blip r:embed="rId4"/>
          <a:stretch>
            <a:fillRect/>
          </a:stretch>
        </p:blipFill>
        <p:spPr>
          <a:xfrm>
            <a:off x="0" y="4318000"/>
            <a:ext cx="3200400" cy="2540000"/>
          </a:xfrm>
          <a:prstGeom prst="rect">
            <a:avLst/>
          </a:prstGeom>
        </p:spPr>
      </p:pic>
      <p:pic>
        <p:nvPicPr>
          <p:cNvPr id="8" name="Picture 7"/>
          <p:cNvPicPr>
            <a:picLocks noChangeAspect="1"/>
          </p:cNvPicPr>
          <p:nvPr/>
        </p:nvPicPr>
        <p:blipFill>
          <a:blip r:embed="rId5"/>
          <a:stretch>
            <a:fillRect/>
          </a:stretch>
        </p:blipFill>
        <p:spPr>
          <a:xfrm>
            <a:off x="1" y="0"/>
            <a:ext cx="2155642" cy="2691871"/>
          </a:xfrm>
          <a:prstGeom prst="rect">
            <a:avLst/>
          </a:prstGeom>
        </p:spPr>
      </p:pic>
      <p:pic>
        <p:nvPicPr>
          <p:cNvPr id="9" name="Picture 8"/>
          <p:cNvPicPr>
            <a:picLocks noChangeAspect="1"/>
          </p:cNvPicPr>
          <p:nvPr/>
        </p:nvPicPr>
        <p:blipFill>
          <a:blip r:embed="rId6"/>
          <a:stretch>
            <a:fillRect/>
          </a:stretch>
        </p:blipFill>
        <p:spPr>
          <a:xfrm>
            <a:off x="6756400" y="0"/>
            <a:ext cx="2387600" cy="2425700"/>
          </a:xfrm>
          <a:prstGeom prst="rect">
            <a:avLst/>
          </a:prstGeom>
        </p:spPr>
      </p:pic>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Attracting new people </a:t>
            </a:r>
            <a:r>
              <a:rPr lang="en-US" dirty="0" err="1" smtClean="0">
                <a:sym typeface="Wingdings"/>
              </a:rPr>
              <a:t></a:t>
            </a:r>
            <a:endParaRPr lang="en-US" dirty="0"/>
          </a:p>
        </p:txBody>
      </p:sp>
      <p:sp>
        <p:nvSpPr>
          <p:cNvPr id="3" name="Content Placeholder 2"/>
          <p:cNvSpPr>
            <a:spLocks noGrp="1"/>
          </p:cNvSpPr>
          <p:nvPr>
            <p:ph sz="half" idx="1"/>
          </p:nvPr>
        </p:nvSpPr>
        <p:spPr>
          <a:xfrm>
            <a:off x="457200" y="1258295"/>
            <a:ext cx="8500366" cy="5347755"/>
          </a:xfrm>
        </p:spPr>
        <p:txBody>
          <a:bodyPr>
            <a:noAutofit/>
          </a:bodyPr>
          <a:lstStyle/>
          <a:p>
            <a:r>
              <a:rPr lang="en-US" sz="3600" dirty="0" smtClean="0">
                <a:solidFill>
                  <a:srgbClr val="0000FF"/>
                </a:solidFill>
              </a:rPr>
              <a:t>What image are we projecting to others about our Fraternity?</a:t>
            </a:r>
          </a:p>
          <a:p>
            <a:pPr>
              <a:buNone/>
            </a:pPr>
            <a:endParaRPr lang="en-US" sz="1600" dirty="0" smtClean="0">
              <a:solidFill>
                <a:srgbClr val="0000FF"/>
              </a:solidFill>
            </a:endParaRPr>
          </a:p>
          <a:p>
            <a:r>
              <a:rPr lang="en-US" sz="3600" dirty="0" smtClean="0">
                <a:solidFill>
                  <a:srgbClr val="660066"/>
                </a:solidFill>
              </a:rPr>
              <a:t>What about enthusiasm?</a:t>
            </a:r>
          </a:p>
          <a:p>
            <a:pPr>
              <a:buNone/>
            </a:pPr>
            <a:endParaRPr lang="en-US" sz="1600" dirty="0" smtClean="0">
              <a:solidFill>
                <a:srgbClr val="660066"/>
              </a:solidFill>
            </a:endParaRPr>
          </a:p>
          <a:p>
            <a:r>
              <a:rPr lang="en-US" sz="3600" dirty="0" smtClean="0">
                <a:solidFill>
                  <a:srgbClr val="0000FF"/>
                </a:solidFill>
              </a:rPr>
              <a:t>Are we inviting others to “Come and See?”</a:t>
            </a:r>
          </a:p>
          <a:p>
            <a:pPr>
              <a:buNone/>
            </a:pPr>
            <a:endParaRPr lang="en-US" sz="1800" dirty="0" smtClean="0">
              <a:solidFill>
                <a:srgbClr val="0000FF"/>
              </a:solidFill>
            </a:endParaRPr>
          </a:p>
          <a:p>
            <a:r>
              <a:rPr lang="en-US" sz="3600" dirty="0" smtClean="0">
                <a:solidFill>
                  <a:srgbClr val="660066"/>
                </a:solidFill>
              </a:rPr>
              <a:t>Are we inviting people to local, regional and national activities?</a:t>
            </a:r>
            <a:endParaRPr lang="en-US" sz="36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2FF7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the Council/Fraternity keep in contact with the Shut-ins?</a:t>
            </a:r>
            <a:endParaRPr lang="en-US" dirty="0"/>
          </a:p>
        </p:txBody>
      </p:sp>
      <p:sp>
        <p:nvSpPr>
          <p:cNvPr id="3" name="Content Placeholder 2"/>
          <p:cNvSpPr>
            <a:spLocks noGrp="1"/>
          </p:cNvSpPr>
          <p:nvPr>
            <p:ph idx="1"/>
          </p:nvPr>
        </p:nvSpPr>
        <p:spPr/>
        <p:txBody>
          <a:bodyPr>
            <a:normAutofit lnSpcReduction="10000"/>
          </a:bodyPr>
          <a:lstStyle/>
          <a:p>
            <a:r>
              <a:rPr lang="en-US" dirty="0" smtClean="0"/>
              <a:t>Telephone contacts</a:t>
            </a:r>
          </a:p>
          <a:p>
            <a:r>
              <a:rPr lang="en-US" dirty="0" smtClean="0"/>
              <a:t>Visits</a:t>
            </a:r>
          </a:p>
          <a:p>
            <a:r>
              <a:rPr lang="en-US" dirty="0" smtClean="0"/>
              <a:t>Cards</a:t>
            </a:r>
          </a:p>
          <a:p>
            <a:r>
              <a:rPr lang="en-US" dirty="0" smtClean="0"/>
              <a:t>Share handouts or notes</a:t>
            </a:r>
          </a:p>
          <a:p>
            <a:r>
              <a:rPr lang="en-US" dirty="0" smtClean="0"/>
              <a:t>Make sure that Holy Communion is available</a:t>
            </a:r>
          </a:p>
          <a:p>
            <a:r>
              <a:rPr lang="en-US" dirty="0" smtClean="0"/>
              <a:t>Newsletter (local, regional, national)</a:t>
            </a:r>
          </a:p>
          <a:p>
            <a:r>
              <a:rPr lang="en-US" dirty="0" smtClean="0"/>
              <a:t>Regional (</a:t>
            </a:r>
            <a:r>
              <a:rPr lang="en-US" i="1" dirty="0" smtClean="0"/>
              <a:t>The Portiuncula</a:t>
            </a:r>
            <a:r>
              <a:rPr lang="en-US" dirty="0" smtClean="0"/>
              <a:t>)</a:t>
            </a:r>
          </a:p>
          <a:p>
            <a:r>
              <a:rPr lang="en-US" dirty="0" smtClean="0"/>
              <a:t>National (</a:t>
            </a:r>
            <a:r>
              <a:rPr lang="en-US" i="1" dirty="0" smtClean="0"/>
              <a:t>TAU-USA</a:t>
            </a:r>
            <a:r>
              <a:rPr lang="en-US" dirty="0" smtClean="0"/>
              <a:t>)</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some ways to get to know our brothers and sisters?</a:t>
            </a:r>
            <a:endParaRPr lang="en-US" dirty="0"/>
          </a:p>
        </p:txBody>
      </p:sp>
      <p:sp>
        <p:nvSpPr>
          <p:cNvPr id="3" name="Content Placeholder 2"/>
          <p:cNvSpPr>
            <a:spLocks noGrp="1"/>
          </p:cNvSpPr>
          <p:nvPr>
            <p:ph idx="1"/>
          </p:nvPr>
        </p:nvSpPr>
        <p:spPr>
          <a:xfrm>
            <a:off x="457200" y="1642774"/>
            <a:ext cx="8229600" cy="4483389"/>
          </a:xfrm>
        </p:spPr>
        <p:txBody>
          <a:bodyPr/>
          <a:lstStyle/>
          <a:p>
            <a:pPr>
              <a:buNone/>
            </a:pPr>
            <a:endParaRPr lang="en-US" sz="1200" dirty="0" smtClean="0"/>
          </a:p>
          <a:p>
            <a:r>
              <a:rPr lang="en-US" sz="3600" dirty="0" smtClean="0"/>
              <a:t>Personal Witness &amp; Lived Vocation</a:t>
            </a:r>
          </a:p>
          <a:p>
            <a:r>
              <a:rPr lang="en-US" sz="3600" dirty="0" smtClean="0"/>
              <a:t>Eating meals together</a:t>
            </a:r>
          </a:p>
          <a:p>
            <a:r>
              <a:rPr lang="en-US" sz="3600" dirty="0" smtClean="0"/>
              <a:t>Getting together for games</a:t>
            </a:r>
          </a:p>
          <a:p>
            <a:r>
              <a:rPr lang="en-US" sz="3600" dirty="0" smtClean="0"/>
              <a:t>Church activities</a:t>
            </a:r>
          </a:p>
          <a:p>
            <a:r>
              <a:rPr lang="en-US" sz="3600" dirty="0" smtClean="0"/>
              <a:t>Carpooling</a:t>
            </a:r>
          </a:p>
          <a:p>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516590"/>
            <a:ext cx="3008313" cy="1162050"/>
          </a:xfrm>
        </p:spPr>
        <p:txBody>
          <a:bodyPr>
            <a:noAutofit/>
          </a:bodyPr>
          <a:lstStyle/>
          <a:p>
            <a:pPr algn="ctr"/>
            <a:r>
              <a:rPr lang="en-US" sz="3600" dirty="0" smtClean="0"/>
              <a:t>Prayer </a:t>
            </a:r>
            <a:br>
              <a:rPr lang="en-US" sz="3600" dirty="0" smtClean="0"/>
            </a:br>
            <a:r>
              <a:rPr lang="en-US" sz="3600" dirty="0" smtClean="0"/>
              <a:t>Experiences:</a:t>
            </a:r>
            <a:endParaRPr lang="en-US" sz="3600" dirty="0"/>
          </a:p>
        </p:txBody>
      </p:sp>
      <p:sp>
        <p:nvSpPr>
          <p:cNvPr id="3" name="Content Placeholder 2"/>
          <p:cNvSpPr>
            <a:spLocks noGrp="1"/>
          </p:cNvSpPr>
          <p:nvPr>
            <p:ph idx="1"/>
          </p:nvPr>
        </p:nvSpPr>
        <p:spPr>
          <a:xfrm>
            <a:off x="2819813" y="273050"/>
            <a:ext cx="6152318" cy="6286396"/>
          </a:xfrm>
        </p:spPr>
        <p:txBody>
          <a:bodyPr>
            <a:normAutofit/>
          </a:bodyPr>
          <a:lstStyle/>
          <a:p>
            <a:r>
              <a:rPr lang="en-US" i="1" dirty="0" smtClean="0"/>
              <a:t>The Ritual</a:t>
            </a:r>
            <a:endParaRPr lang="en-US" dirty="0" smtClean="0"/>
          </a:p>
          <a:p>
            <a:r>
              <a:rPr lang="en-US" i="1" dirty="0" smtClean="0"/>
              <a:t>Liturgy of the Hours </a:t>
            </a:r>
          </a:p>
          <a:p>
            <a:r>
              <a:rPr lang="en-US" i="1" dirty="0" smtClean="0"/>
              <a:t>Office of the Passion</a:t>
            </a:r>
          </a:p>
          <a:p>
            <a:r>
              <a:rPr lang="en-US" i="1" dirty="0" smtClean="0"/>
              <a:t>Franciscan Crown</a:t>
            </a:r>
            <a:r>
              <a:rPr lang="en-US" sz="2000" i="1" dirty="0" smtClean="0"/>
              <a:t> (with Scripture reflection)</a:t>
            </a:r>
          </a:p>
          <a:p>
            <a:r>
              <a:rPr lang="en-US" i="1" dirty="0" smtClean="0"/>
              <a:t>Stations of the Cross</a:t>
            </a:r>
          </a:p>
          <a:p>
            <a:r>
              <a:rPr lang="en-US" i="1" dirty="0" smtClean="0"/>
              <a:t>Transitus</a:t>
            </a:r>
          </a:p>
          <a:p>
            <a:r>
              <a:rPr lang="en-US" i="1" dirty="0" smtClean="0"/>
              <a:t>Day of Reflection</a:t>
            </a:r>
          </a:p>
          <a:p>
            <a:r>
              <a:rPr lang="en-US" i="1" dirty="0" smtClean="0"/>
              <a:t>Meditation</a:t>
            </a:r>
          </a:p>
          <a:p>
            <a:r>
              <a:rPr lang="en-US" i="1" dirty="0" smtClean="0"/>
              <a:t>Lectio Divina</a:t>
            </a:r>
          </a:p>
          <a:p>
            <a:r>
              <a:rPr lang="en-US" i="1" dirty="0" smtClean="0"/>
              <a:t>Guided imagery</a:t>
            </a:r>
            <a:endParaRPr lang="en-US" i="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Bottom)">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lide(fromBottom)">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slide(fromBottom)">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slide(fromBottom)">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slide(fromBottom)">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0455"/>
          </a:xfrm>
        </p:spPr>
        <p:txBody>
          <a:bodyPr>
            <a:normAutofit/>
          </a:bodyPr>
          <a:lstStyle/>
          <a:p>
            <a:r>
              <a:rPr lang="en-US" dirty="0" smtClean="0"/>
              <a:t>The Local Fraternity Minister should review the Regional Fraternity Council Minutes and discuss any relevant information with the Local Fraternity Council and/or with the entire Local Fraternity!</a:t>
            </a:r>
            <a:endParaRPr lang="en-US" dirty="0"/>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89962"/>
          </a:xfrm>
        </p:spPr>
        <p:txBody>
          <a:bodyPr>
            <a:normAutofit/>
          </a:bodyPr>
          <a:lstStyle/>
          <a:p>
            <a:r>
              <a:rPr lang="en-US" dirty="0" smtClean="0"/>
              <a:t>Work collaboratively with other Fraternities.</a:t>
            </a:r>
            <a:endParaRPr lang="en-US" dirty="0"/>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4507" y="1213626"/>
            <a:ext cx="5674583" cy="2287494"/>
          </a:xfrm>
        </p:spPr>
        <p:txBody>
          <a:bodyPr>
            <a:normAutofit fontScale="90000"/>
          </a:bodyPr>
          <a:lstStyle/>
          <a:p>
            <a:r>
              <a:rPr lang="en-US" sz="3600" dirty="0" smtClean="0"/>
              <a:t>How do we guide our Fraternities </a:t>
            </a:r>
            <a:br>
              <a:rPr lang="en-US" sz="3600" dirty="0" smtClean="0"/>
            </a:br>
            <a:r>
              <a:rPr lang="en-US" sz="3600" dirty="0" smtClean="0"/>
              <a:t>“going from Gospel to life </a:t>
            </a:r>
            <a:br>
              <a:rPr lang="en-US" sz="3600" dirty="0" smtClean="0"/>
            </a:br>
            <a:r>
              <a:rPr lang="en-US" sz="3600" dirty="0" smtClean="0"/>
              <a:t>and life to the Gospel”?</a:t>
            </a:r>
            <a:r>
              <a:rPr lang="en-US" dirty="0" smtClean="0"/>
              <a:t/>
            </a:r>
            <a:br>
              <a:rPr lang="en-US" dirty="0" smtClean="0"/>
            </a:br>
            <a:r>
              <a:rPr lang="en-US" sz="1800" dirty="0" smtClean="0"/>
              <a:t/>
            </a:r>
            <a:br>
              <a:rPr lang="en-US" sz="1800" dirty="0" smtClean="0"/>
            </a:br>
            <a:r>
              <a:rPr lang="en-US" sz="2000" i="1" dirty="0" smtClean="0"/>
              <a:t>[The Rule of the Secular Franciscan Order, article #4]</a:t>
            </a:r>
            <a:endParaRPr lang="en-US" sz="2000" dirty="0"/>
          </a:p>
        </p:txBody>
      </p:sp>
      <p:pic>
        <p:nvPicPr>
          <p:cNvPr id="3" name="Picture 2"/>
          <p:cNvPicPr>
            <a:picLocks noChangeAspect="1"/>
          </p:cNvPicPr>
          <p:nvPr/>
        </p:nvPicPr>
        <p:blipFill>
          <a:blip r:embed="rId2"/>
          <a:stretch>
            <a:fillRect/>
          </a:stretch>
        </p:blipFill>
        <p:spPr>
          <a:xfrm>
            <a:off x="3642778" y="3692755"/>
            <a:ext cx="4622675" cy="2783202"/>
          </a:xfrm>
          <a:prstGeom prst="rect">
            <a:avLst/>
          </a:prstGeom>
        </p:spPr>
      </p:pic>
      <p:pic>
        <p:nvPicPr>
          <p:cNvPr id="4" name="Picture 3"/>
          <p:cNvPicPr>
            <a:picLocks noChangeAspect="1"/>
          </p:cNvPicPr>
          <p:nvPr/>
        </p:nvPicPr>
        <p:blipFill>
          <a:blip r:embed="rId3"/>
          <a:stretch>
            <a:fillRect/>
          </a:stretch>
        </p:blipFill>
        <p:spPr>
          <a:xfrm>
            <a:off x="283986" y="351520"/>
            <a:ext cx="2578100" cy="3149600"/>
          </a:xfrm>
          <a:prstGeom prst="rect">
            <a:avLst/>
          </a:prstGeom>
        </p:spPr>
      </p:pic>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64171" y="2423383"/>
            <a:ext cx="7617573" cy="4019554"/>
          </a:xfrm>
        </p:spPr>
        <p:txBody>
          <a:bodyPr>
            <a:normAutofit/>
          </a:bodyPr>
          <a:lstStyle/>
          <a:p>
            <a:pPr algn="ctr">
              <a:buNone/>
            </a:pPr>
            <a:r>
              <a:rPr lang="en-US" sz="3097" dirty="0" smtClean="0"/>
              <a:t>There are different kinds of spiritual gifts</a:t>
            </a:r>
          </a:p>
          <a:p>
            <a:pPr algn="ctr">
              <a:buNone/>
            </a:pPr>
            <a:r>
              <a:rPr lang="en-US" sz="3097" dirty="0" smtClean="0"/>
              <a:t>but the same Spirit; there are different</a:t>
            </a:r>
          </a:p>
          <a:p>
            <a:pPr algn="ctr">
              <a:buNone/>
            </a:pPr>
            <a:r>
              <a:rPr lang="en-US" sz="3097" dirty="0" smtClean="0"/>
              <a:t>forms of service but the same Lord; there</a:t>
            </a:r>
          </a:p>
          <a:p>
            <a:pPr algn="ctr">
              <a:buNone/>
            </a:pPr>
            <a:r>
              <a:rPr lang="en-US" sz="3097" dirty="0" smtClean="0"/>
              <a:t>are different workings but the same God</a:t>
            </a:r>
          </a:p>
          <a:p>
            <a:pPr algn="ctr">
              <a:buNone/>
            </a:pPr>
            <a:r>
              <a:rPr lang="en-US" sz="3097" dirty="0" smtClean="0"/>
              <a:t>who produces all of them in everyone. </a:t>
            </a:r>
          </a:p>
          <a:p>
            <a:pPr algn="ctr">
              <a:buNone/>
            </a:pPr>
            <a:r>
              <a:rPr lang="en-US" sz="3097" dirty="0" smtClean="0"/>
              <a:t>To each individual the manifestation of</a:t>
            </a:r>
          </a:p>
          <a:p>
            <a:pPr algn="ctr">
              <a:buNone/>
            </a:pPr>
            <a:r>
              <a:rPr lang="en-US" sz="3097" dirty="0" smtClean="0"/>
              <a:t>the Spirit is given for some benefit. </a:t>
            </a:r>
            <a:r>
              <a:rPr lang="en-US" sz="2000" dirty="0" smtClean="0"/>
              <a:t>[1 Cor. 12:4 – 7]</a:t>
            </a:r>
            <a:endParaRPr lang="en-US" sz="2000" dirty="0"/>
          </a:p>
        </p:txBody>
      </p:sp>
      <p:pic>
        <p:nvPicPr>
          <p:cNvPr id="4" name="Picture 3"/>
          <p:cNvPicPr>
            <a:picLocks noChangeAspect="1"/>
          </p:cNvPicPr>
          <p:nvPr/>
        </p:nvPicPr>
        <p:blipFill>
          <a:blip r:embed="rId2"/>
          <a:stretch>
            <a:fillRect/>
          </a:stretch>
        </p:blipFill>
        <p:spPr>
          <a:xfrm>
            <a:off x="2399136" y="360847"/>
            <a:ext cx="4406900" cy="1841500"/>
          </a:xfrm>
          <a:prstGeom prst="rect">
            <a:avLst/>
          </a:prstGeom>
        </p:spPr>
      </p:pic>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6347" y="0"/>
            <a:ext cx="8634219" cy="6858000"/>
          </a:xfrm>
        </p:spPr>
        <p:txBody>
          <a:bodyPr>
            <a:normAutofit fontScale="90000"/>
          </a:bodyPr>
          <a:lstStyle/>
          <a:p>
            <a:pPr algn="just"/>
            <a:r>
              <a:rPr lang="en-US" sz="4444" dirty="0" smtClean="0">
                <a:latin typeface="Arial"/>
                <a:cs typeface="Arial"/>
              </a:rPr>
              <a:t>“Placed on the ground and stripped of his sackcloth garment, he lifted up his face to heaven as usual, and, totally intent upon that glory, he covered the wound on his right side with his left hand, so no one would see it. Then he said to his brothers: </a:t>
            </a:r>
            <a:br>
              <a:rPr lang="en-US" sz="4444" dirty="0" smtClean="0">
                <a:latin typeface="Arial"/>
                <a:cs typeface="Arial"/>
              </a:rPr>
            </a:br>
            <a:r>
              <a:rPr lang="en-US" sz="4444" b="1" dirty="0" smtClean="0">
                <a:latin typeface="Arial"/>
                <a:cs typeface="Arial"/>
              </a:rPr>
              <a:t>‘I have done what is mine; may Christ teach you what is yours!’”</a:t>
            </a:r>
            <a:r>
              <a:rPr lang="en-US" sz="1556" dirty="0" smtClean="0">
                <a:latin typeface="Arial"/>
                <a:cs typeface="Arial"/>
              </a:rPr>
              <a:t> </a:t>
            </a:r>
            <a:br>
              <a:rPr lang="en-US" sz="1556" dirty="0" smtClean="0">
                <a:latin typeface="Arial"/>
                <a:cs typeface="Arial"/>
              </a:rPr>
            </a:br>
            <a:r>
              <a:rPr lang="en-US" sz="1778" dirty="0" smtClean="0">
                <a:latin typeface="Arial"/>
                <a:cs typeface="Arial"/>
              </a:rPr>
              <a:t/>
            </a:r>
            <a:br>
              <a:rPr lang="en-US" sz="1778" dirty="0" smtClean="0">
                <a:latin typeface="Arial"/>
                <a:cs typeface="Arial"/>
              </a:rPr>
            </a:br>
            <a:r>
              <a:rPr lang="en-US" sz="2000" dirty="0" smtClean="0">
                <a:latin typeface="Arial"/>
                <a:cs typeface="Arial"/>
              </a:rPr>
              <a:t>[The Remembrance of the Desire of a Soul by Thomas of Celano, Francis of Assisi: The Founder: Early Documents. </a:t>
            </a:r>
            <a:r>
              <a:rPr lang="en-US" sz="2000" dirty="0" err="1" smtClean="0">
                <a:latin typeface="Arial"/>
                <a:cs typeface="Arial"/>
              </a:rPr>
              <a:t>p</a:t>
            </a:r>
            <a:r>
              <a:rPr lang="en-US" sz="2000" dirty="0" smtClean="0">
                <a:latin typeface="Arial"/>
                <a:cs typeface="Arial"/>
              </a:rPr>
              <a:t>. 386]</a:t>
            </a:r>
            <a:endParaRPr lang="en-US" sz="2000" dirty="0">
              <a:latin typeface="Arial"/>
              <a:cs typeface="Arial"/>
            </a:endParaRPr>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19600" y="0"/>
            <a:ext cx="4724400" cy="6858000"/>
          </a:xfrm>
        </p:spPr>
        <p:txBody>
          <a:bodyPr>
            <a:normAutofit fontScale="90000"/>
          </a:bodyPr>
          <a:lstStyle/>
          <a:p>
            <a:r>
              <a:rPr lang="en-US" sz="4000" dirty="0" smtClean="0"/>
              <a:t>“Secular Franciscans, together with all people of good will, are called to build a more fraternal and evangelical world so that the kingdom of God may be brought about more effectively.” </a:t>
            </a:r>
            <a:r>
              <a:rPr lang="en-US" sz="1333" dirty="0" smtClean="0"/>
              <a:t/>
            </a:r>
            <a:br>
              <a:rPr lang="en-US" sz="1333" dirty="0" smtClean="0"/>
            </a:br>
            <a:r>
              <a:rPr lang="en-US" sz="1333" i="1" dirty="0" smtClean="0"/>
              <a:t>[The rule of the Secular Franciscan Order</a:t>
            </a:r>
            <a:r>
              <a:rPr lang="en-US" sz="1333" dirty="0" smtClean="0"/>
              <a:t>, art. 14]</a:t>
            </a:r>
            <a:br>
              <a:rPr lang="en-US" sz="1333" dirty="0" smtClean="0"/>
            </a:br>
            <a:r>
              <a:rPr lang="en-US" sz="1333" dirty="0" smtClean="0"/>
              <a:t/>
            </a:r>
            <a:br>
              <a:rPr lang="en-US" sz="1333" dirty="0" smtClean="0"/>
            </a:br>
            <a:r>
              <a:rPr lang="en-US" sz="1333" dirty="0" smtClean="0"/>
              <a:t/>
            </a:r>
            <a:br>
              <a:rPr lang="en-US" sz="1333" dirty="0" smtClean="0"/>
            </a:br>
            <a:r>
              <a:rPr lang="en-US" sz="1333" dirty="0" smtClean="0"/>
              <a:t/>
            </a:r>
            <a:br>
              <a:rPr lang="en-US" sz="1333" dirty="0" smtClean="0"/>
            </a:br>
            <a:r>
              <a:rPr lang="en-US" sz="1333" dirty="0" smtClean="0"/>
              <a:t/>
            </a:r>
            <a:br>
              <a:rPr lang="en-US" sz="1333" dirty="0" smtClean="0"/>
            </a:br>
            <a:r>
              <a:rPr lang="en-US" sz="1333" dirty="0" smtClean="0"/>
              <a:t/>
            </a:r>
            <a:br>
              <a:rPr lang="en-US" sz="1333" dirty="0" smtClean="0"/>
            </a:br>
            <a:r>
              <a:rPr lang="en-US" sz="1333" dirty="0" smtClean="0"/>
              <a:t/>
            </a:r>
            <a:br>
              <a:rPr lang="en-US" sz="1333" dirty="0" smtClean="0"/>
            </a:br>
            <a:r>
              <a:rPr lang="en-US" sz="1333" dirty="0" smtClean="0"/>
              <a:t/>
            </a:r>
            <a:br>
              <a:rPr lang="en-US" sz="1333" dirty="0" smtClean="0"/>
            </a:br>
            <a:r>
              <a:rPr lang="en-US" sz="1333" dirty="0" smtClean="0"/>
              <a:t/>
            </a:r>
            <a:br>
              <a:rPr lang="en-US" sz="1333" dirty="0" smtClean="0"/>
            </a:br>
            <a:r>
              <a:rPr lang="en-US" sz="2000" dirty="0" smtClean="0"/>
              <a:t/>
            </a:r>
            <a:br>
              <a:rPr lang="en-US" sz="2000" dirty="0" smtClean="0"/>
            </a:br>
            <a:r>
              <a:rPr lang="en-US" sz="1556" dirty="0" smtClean="0"/>
              <a:t>Designed by Deacon Dave &amp; Thérèse, O.F.S. March 2015</a:t>
            </a:r>
            <a:endParaRPr lang="en-US" sz="1556" dirty="0"/>
          </a:p>
        </p:txBody>
      </p:sp>
      <p:pic>
        <p:nvPicPr>
          <p:cNvPr id="3" name="Picture 2" descr="Francis &amp; Clare building.jpg"/>
          <p:cNvPicPr>
            <a:picLocks noChangeAspect="1"/>
          </p:cNvPicPr>
          <p:nvPr/>
        </p:nvPicPr>
        <p:blipFill>
          <a:blip r:embed="rId2"/>
          <a:stretch>
            <a:fillRect/>
          </a:stretch>
        </p:blipFill>
        <p:spPr>
          <a:xfrm>
            <a:off x="0" y="0"/>
            <a:ext cx="4419600" cy="6858000"/>
          </a:xfrm>
          <a:prstGeom prst="rect">
            <a:avLst/>
          </a:prstGeom>
        </p:spPr>
      </p:pic>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3129" y="0"/>
            <a:ext cx="8785697" cy="6687606"/>
          </a:xfrm>
        </p:spPr>
        <p:txBody>
          <a:bodyPr>
            <a:normAutofit fontScale="90000"/>
          </a:bodyPr>
          <a:lstStyle/>
          <a:p>
            <a:pPr algn="just"/>
            <a:r>
              <a:rPr lang="en-US" sz="4444" dirty="0" smtClean="0">
                <a:solidFill>
                  <a:schemeClr val="bg1"/>
                </a:solidFill>
                <a:latin typeface="Arial"/>
                <a:cs typeface="Arial"/>
              </a:rPr>
              <a:t>“Lying like this on the ground stripped of his sackcloth garment, he lifted up his face to heaven in his accustomed way, and wholly intent upon that glory, he covered with his left hand the wound in his right side, so that no one would see it. And he said to his brothers: </a:t>
            </a:r>
            <a:r>
              <a:rPr lang="en-US" sz="4444" b="1" dirty="0" smtClean="0">
                <a:solidFill>
                  <a:schemeClr val="bg1"/>
                </a:solidFill>
                <a:latin typeface="Arial"/>
                <a:cs typeface="Arial"/>
              </a:rPr>
              <a:t>‘I have done what is mine; may Christ teach you yours.’” </a:t>
            </a:r>
            <a:r>
              <a:rPr lang="en-US" sz="3600" dirty="0" smtClean="0">
                <a:solidFill>
                  <a:schemeClr val="bg1"/>
                </a:solidFill>
                <a:latin typeface="Arial"/>
                <a:cs typeface="Arial"/>
              </a:rPr>
              <a:t/>
            </a:r>
            <a:br>
              <a:rPr lang="en-US" sz="3600" dirty="0" smtClean="0">
                <a:solidFill>
                  <a:schemeClr val="bg1"/>
                </a:solidFill>
                <a:latin typeface="Arial"/>
                <a:cs typeface="Arial"/>
              </a:rPr>
            </a:br>
            <a:r>
              <a:rPr lang="en-US" sz="1556" dirty="0" smtClean="0">
                <a:solidFill>
                  <a:schemeClr val="bg1"/>
                </a:solidFill>
                <a:latin typeface="Arial"/>
                <a:cs typeface="Arial"/>
              </a:rPr>
              <a:t/>
            </a:r>
            <a:br>
              <a:rPr lang="en-US" sz="1556" dirty="0" smtClean="0">
                <a:solidFill>
                  <a:schemeClr val="bg1"/>
                </a:solidFill>
                <a:latin typeface="Arial"/>
                <a:cs typeface="Arial"/>
              </a:rPr>
            </a:br>
            <a:r>
              <a:rPr lang="en-US" sz="2222" dirty="0" smtClean="0">
                <a:solidFill>
                  <a:schemeClr val="bg1"/>
                </a:solidFill>
                <a:latin typeface="Arial"/>
                <a:cs typeface="Arial"/>
              </a:rPr>
              <a:t>[The Major Legend of Saint Francis by Bonaventure of Bagnoregio. Francis of Assisi: The Founder: Early Documents. </a:t>
            </a:r>
            <a:r>
              <a:rPr lang="en-US" sz="2222" dirty="0" err="1" smtClean="0">
                <a:solidFill>
                  <a:schemeClr val="bg1"/>
                </a:solidFill>
                <a:latin typeface="Arial"/>
                <a:cs typeface="Arial"/>
              </a:rPr>
              <a:t>p</a:t>
            </a:r>
            <a:r>
              <a:rPr lang="en-US" sz="2222" dirty="0" smtClean="0">
                <a:solidFill>
                  <a:schemeClr val="bg1"/>
                </a:solidFill>
                <a:latin typeface="Arial"/>
                <a:cs typeface="Arial"/>
              </a:rPr>
              <a:t>. 642]</a:t>
            </a:r>
            <a:endParaRPr lang="en-US" sz="2222" dirty="0">
              <a:solidFill>
                <a:schemeClr val="bg1"/>
              </a:solidFill>
              <a:latin typeface="Arial"/>
              <a:cs typeface="Arial"/>
            </a:endParaRP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73183" y="660400"/>
            <a:ext cx="7772400" cy="1470025"/>
          </a:xfrm>
        </p:spPr>
        <p:txBody>
          <a:bodyPr>
            <a:normAutofit/>
          </a:bodyPr>
          <a:lstStyle/>
          <a:p>
            <a:r>
              <a:rPr lang="en-US" sz="6000" dirty="0" smtClean="0">
                <a:latin typeface="Arial"/>
              </a:rPr>
              <a:t>Council</a:t>
            </a:r>
            <a:endParaRPr lang="en-US" sz="6000" dirty="0">
              <a:latin typeface="Arial"/>
            </a:endParaRPr>
          </a:p>
        </p:txBody>
      </p:sp>
      <p:pic>
        <p:nvPicPr>
          <p:cNvPr id="4" name="Picture 3" descr="formanim.gif"/>
          <p:cNvPicPr>
            <a:picLocks noChangeAspect="1"/>
          </p:cNvPicPr>
          <p:nvPr/>
        </p:nvPicPr>
        <p:blipFill>
          <a:blip r:embed="rId3"/>
          <a:stretch>
            <a:fillRect/>
          </a:stretch>
        </p:blipFill>
        <p:spPr>
          <a:xfrm>
            <a:off x="2995678" y="2251075"/>
            <a:ext cx="3810000" cy="3810000"/>
          </a:xfrm>
          <a:prstGeom prst="rect">
            <a:avLst/>
          </a:prstGeom>
        </p:spPr>
      </p:pic>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Personality Types</a:t>
            </a:r>
            <a:endParaRPr lang="en-US" dirty="0">
              <a:solidFill>
                <a:srgbClr val="FFFF00"/>
              </a:solidFill>
            </a:endParaRPr>
          </a:p>
        </p:txBody>
      </p:sp>
      <p:sp>
        <p:nvSpPr>
          <p:cNvPr id="3" name="Content Placeholder 2"/>
          <p:cNvSpPr>
            <a:spLocks noGrp="1"/>
          </p:cNvSpPr>
          <p:nvPr>
            <p:ph sz="half" idx="1"/>
          </p:nvPr>
        </p:nvSpPr>
        <p:spPr>
          <a:xfrm>
            <a:off x="142240" y="1600200"/>
            <a:ext cx="4038600" cy="4525963"/>
          </a:xfrm>
        </p:spPr>
        <p:txBody>
          <a:bodyPr>
            <a:normAutofit/>
          </a:bodyPr>
          <a:lstStyle/>
          <a:p>
            <a:r>
              <a:rPr lang="en-US" dirty="0" smtClean="0">
                <a:solidFill>
                  <a:srgbClr val="FFFF00"/>
                </a:solidFill>
              </a:rPr>
              <a:t>Extraverts – Introverts</a:t>
            </a:r>
          </a:p>
          <a:p>
            <a:pPr algn="ctr">
              <a:buNone/>
            </a:pPr>
            <a:r>
              <a:rPr lang="en-US" dirty="0" smtClean="0">
                <a:solidFill>
                  <a:srgbClr val="FFFF00"/>
                </a:solidFill>
              </a:rPr>
              <a:t>(get our energy)</a:t>
            </a:r>
          </a:p>
          <a:p>
            <a:pPr algn="ctr">
              <a:buNone/>
            </a:pPr>
            <a:r>
              <a:rPr lang="en-US" dirty="0" smtClean="0">
                <a:solidFill>
                  <a:srgbClr val="FFFF00"/>
                </a:solidFill>
              </a:rPr>
              <a:t>	Rule of thumb is that introverts don’t speak until they know what they think, whereas extraverts don’t know what they think until they speak!</a:t>
            </a:r>
          </a:p>
        </p:txBody>
      </p:sp>
      <p:sp>
        <p:nvSpPr>
          <p:cNvPr id="4" name="Content Placeholder 3"/>
          <p:cNvSpPr>
            <a:spLocks noGrp="1"/>
          </p:cNvSpPr>
          <p:nvPr>
            <p:ph sz="half" idx="2"/>
          </p:nvPr>
        </p:nvSpPr>
        <p:spPr>
          <a:xfrm>
            <a:off x="4307840" y="1600200"/>
            <a:ext cx="4643120" cy="4525963"/>
          </a:xfrm>
        </p:spPr>
        <p:txBody>
          <a:bodyPr>
            <a:normAutofit/>
          </a:bodyPr>
          <a:lstStyle/>
          <a:p>
            <a:r>
              <a:rPr lang="en-US" dirty="0" smtClean="0">
                <a:solidFill>
                  <a:srgbClr val="FFFF00"/>
                </a:solidFill>
              </a:rPr>
              <a:t>Thinkers – Feelers</a:t>
            </a:r>
          </a:p>
          <a:p>
            <a:pPr algn="ctr">
              <a:buNone/>
            </a:pPr>
            <a:r>
              <a:rPr lang="en-US" dirty="0" smtClean="0">
                <a:solidFill>
                  <a:srgbClr val="FFFF00"/>
                </a:solidFill>
              </a:rPr>
              <a:t>(process information)</a:t>
            </a:r>
          </a:p>
          <a:p>
            <a:pPr>
              <a:buNone/>
            </a:pPr>
            <a:endParaRPr lang="en-US" sz="1400" dirty="0" smtClean="0">
              <a:solidFill>
                <a:srgbClr val="FFFF00"/>
              </a:solidFill>
            </a:endParaRPr>
          </a:p>
          <a:p>
            <a:pPr>
              <a:buNone/>
            </a:pPr>
            <a:r>
              <a:rPr lang="en-US" dirty="0" smtClean="0">
                <a:solidFill>
                  <a:srgbClr val="FFFF00"/>
                </a:solidFill>
              </a:rPr>
              <a:t>Thinkers: logical thinking</a:t>
            </a:r>
          </a:p>
          <a:p>
            <a:pPr>
              <a:buNone/>
            </a:pPr>
            <a:endParaRPr lang="en-US" sz="1400" dirty="0" smtClean="0">
              <a:solidFill>
                <a:srgbClr val="FFFF00"/>
              </a:solidFill>
            </a:endParaRPr>
          </a:p>
          <a:p>
            <a:pPr>
              <a:buNone/>
            </a:pPr>
            <a:r>
              <a:rPr lang="en-US" dirty="0" smtClean="0">
                <a:solidFill>
                  <a:srgbClr val="FFFF00"/>
                </a:solidFill>
              </a:rPr>
              <a:t>Feelers: personal value system</a:t>
            </a:r>
          </a:p>
          <a:p>
            <a:pPr>
              <a:buNone/>
            </a:pPr>
            <a:endParaRPr lang="en-US" dirty="0" smtClean="0">
              <a:solidFill>
                <a:srgbClr val="FFFF00"/>
              </a:solidFill>
            </a:endParaRPr>
          </a:p>
          <a:p>
            <a:pPr algn="ctr">
              <a:buNone/>
            </a:pPr>
            <a:r>
              <a:rPr lang="en-US" dirty="0" smtClean="0">
                <a:solidFill>
                  <a:srgbClr val="FFFF00"/>
                </a:solidFill>
              </a:rPr>
              <a:t>Our fraternities need </a:t>
            </a:r>
          </a:p>
          <a:p>
            <a:pPr algn="ctr">
              <a:buNone/>
            </a:pPr>
            <a:r>
              <a:rPr lang="en-US" dirty="0" smtClean="0">
                <a:solidFill>
                  <a:srgbClr val="FFFF00"/>
                </a:solidFill>
              </a:rPr>
              <a:t>all four types!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ox(in)">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box(in)">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box(in)">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box(in)">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ox(in)">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box(in)">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47255" y="3635075"/>
            <a:ext cx="8039545" cy="2019442"/>
          </a:xfrm>
        </p:spPr>
        <p:txBody>
          <a:bodyPr>
            <a:normAutofit/>
          </a:bodyPr>
          <a:lstStyle/>
          <a:p>
            <a:pPr algn="ctr">
              <a:buNone/>
            </a:pPr>
            <a:r>
              <a:rPr lang="en-US" sz="4800" dirty="0" smtClean="0">
                <a:solidFill>
                  <a:srgbClr val="FFCC66"/>
                </a:solidFill>
              </a:rPr>
              <a:t>Vary the content</a:t>
            </a:r>
          </a:p>
          <a:p>
            <a:pPr algn="ctr">
              <a:buNone/>
            </a:pPr>
            <a:r>
              <a:rPr lang="en-US" sz="4800" dirty="0" smtClean="0">
                <a:solidFill>
                  <a:srgbClr val="FFCC66"/>
                </a:solidFill>
              </a:rPr>
              <a:t> of your monthly program.</a:t>
            </a:r>
          </a:p>
          <a:p>
            <a:pPr>
              <a:buNone/>
            </a:pPr>
            <a:endParaRPr lang="en-US" dirty="0">
              <a:solidFill>
                <a:srgbClr val="FFCC66"/>
              </a:solidFill>
            </a:endParaRPr>
          </a:p>
        </p:txBody>
      </p:sp>
      <p:pic>
        <p:nvPicPr>
          <p:cNvPr id="4" name="Picture 3"/>
          <p:cNvPicPr>
            <a:picLocks noChangeAspect="1"/>
          </p:cNvPicPr>
          <p:nvPr/>
        </p:nvPicPr>
        <p:blipFill>
          <a:blip r:embed="rId2"/>
          <a:stretch>
            <a:fillRect/>
          </a:stretch>
        </p:blipFill>
        <p:spPr>
          <a:xfrm>
            <a:off x="3221993" y="412090"/>
            <a:ext cx="2857500" cy="2857500"/>
          </a:xfrm>
          <a:prstGeom prst="rect">
            <a:avLst/>
          </a:prstGeom>
        </p:spPr>
      </p:pic>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Adult Learners (Andragogy)</a:t>
            </a:r>
            <a:endParaRPr lang="en-US" dirty="0"/>
          </a:p>
        </p:txBody>
      </p:sp>
      <p:sp>
        <p:nvSpPr>
          <p:cNvPr id="3" name="Content Placeholder 2"/>
          <p:cNvSpPr>
            <a:spLocks noGrp="1"/>
          </p:cNvSpPr>
          <p:nvPr>
            <p:ph idx="1"/>
          </p:nvPr>
        </p:nvSpPr>
        <p:spPr>
          <a:xfrm>
            <a:off x="172720" y="1600200"/>
            <a:ext cx="8808720" cy="4525963"/>
          </a:xfrm>
        </p:spPr>
        <p:txBody>
          <a:bodyPr/>
          <a:lstStyle/>
          <a:p>
            <a:r>
              <a:rPr lang="en-US" dirty="0" smtClean="0"/>
              <a:t>Based on 5 assumptions:</a:t>
            </a:r>
          </a:p>
          <a:p>
            <a:pPr lvl="1"/>
            <a:r>
              <a:rPr lang="en-US" dirty="0" smtClean="0"/>
              <a:t>1. adult learners are self-directed</a:t>
            </a:r>
          </a:p>
          <a:p>
            <a:pPr lvl="1"/>
            <a:r>
              <a:rPr lang="en-US" dirty="0" smtClean="0"/>
              <a:t>2. their experiences are a resource for learning</a:t>
            </a:r>
          </a:p>
          <a:p>
            <a:pPr lvl="1"/>
            <a:r>
              <a:rPr lang="en-US" dirty="0" smtClean="0"/>
              <a:t>3. learning is linked to the responsibilities of everyday 		life</a:t>
            </a:r>
          </a:p>
          <a:p>
            <a:pPr lvl="1"/>
            <a:r>
              <a:rPr lang="en-US" dirty="0" smtClean="0"/>
              <a:t>4. adult learners are able to apply their learning 				immediately to life</a:t>
            </a:r>
          </a:p>
          <a:p>
            <a:pPr lvl="1"/>
            <a:r>
              <a:rPr lang="en-US" dirty="0" smtClean="0"/>
              <a:t>5. adults learn in different manners: visual, auditory, 		kinetic and experiential</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1499" y="3423439"/>
            <a:ext cx="8229600" cy="2497128"/>
          </a:xfrm>
        </p:spPr>
        <p:txBody>
          <a:bodyPr/>
          <a:lstStyle/>
          <a:p>
            <a:pPr algn="ctr">
              <a:buNone/>
            </a:pPr>
            <a:r>
              <a:rPr lang="en-US" sz="4400" dirty="0" smtClean="0"/>
              <a:t>The Local Fraternity Council appoints its own </a:t>
            </a:r>
          </a:p>
          <a:p>
            <a:pPr algn="ctr">
              <a:buNone/>
            </a:pPr>
            <a:r>
              <a:rPr lang="en-US" sz="4400" dirty="0" smtClean="0"/>
              <a:t>Spiritual Assistant.</a:t>
            </a:r>
          </a:p>
          <a:p>
            <a:pPr>
              <a:buNone/>
            </a:pPr>
            <a:endParaRPr lang="en-US" dirty="0" smtClean="0"/>
          </a:p>
          <a:p>
            <a:pPr>
              <a:buNone/>
            </a:pPr>
            <a:endParaRPr lang="en-US" dirty="0"/>
          </a:p>
        </p:txBody>
      </p:sp>
      <p:pic>
        <p:nvPicPr>
          <p:cNvPr id="5" name="Picture 4"/>
          <p:cNvPicPr>
            <a:picLocks noChangeAspect="1"/>
          </p:cNvPicPr>
          <p:nvPr/>
        </p:nvPicPr>
        <p:blipFill>
          <a:blip r:embed="rId2"/>
          <a:stretch>
            <a:fillRect/>
          </a:stretch>
        </p:blipFill>
        <p:spPr>
          <a:xfrm>
            <a:off x="3060046" y="233486"/>
            <a:ext cx="2857500" cy="2857500"/>
          </a:xfrm>
          <a:prstGeom prst="rect">
            <a:avLst/>
          </a:prstGeom>
        </p:spPr>
      </p:pic>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2053</TotalTime>
  <Words>751</Words>
  <Application>Microsoft Office PowerPoint</Application>
  <PresentationFormat>On-screen Show (4:3)</PresentationFormat>
  <Paragraphs>150</Paragraphs>
  <Slides>31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Wingdings</vt:lpstr>
      <vt:lpstr>Office Theme</vt:lpstr>
      <vt:lpstr>PowerPoint Presentation</vt:lpstr>
      <vt:lpstr>Prayer Table</vt:lpstr>
      <vt:lpstr>PowerPoint Presentation</vt:lpstr>
      <vt:lpstr>“Lying like this on the ground stripped of his sackcloth garment, he lifted up his face to heaven in his accustomed way, and wholly intent upon that glory, he covered with his left hand the wound in his right side, so that no one would see it. And he said to his brothers: ‘I have done what is mine; may Christ teach you yours.’”   [The Major Legend of Saint Francis by Bonaventure of Bagnoregio. Francis of Assisi: The Founder: Early Documents. p. 642]</vt:lpstr>
      <vt:lpstr>Council</vt:lpstr>
      <vt:lpstr>Personality Types</vt:lpstr>
      <vt:lpstr>PowerPoint Presentation</vt:lpstr>
      <vt:lpstr>Adult Learners (Andragogy)</vt:lpstr>
      <vt:lpstr>PowerPoint Presentation</vt:lpstr>
      <vt:lpstr>PowerPoint Presentation</vt:lpstr>
      <vt:lpstr>Handbook  For  Secular  Franciscan  Servant  Leadership   (2010 edition)</vt:lpstr>
      <vt:lpstr>Part I – Foundational Ideas</vt:lpstr>
      <vt:lpstr>Part II – Leader Guides (15) Format is: Need-Sources-Goal-Means</vt:lpstr>
      <vt:lpstr>Part III – Fraternity Management</vt:lpstr>
      <vt:lpstr>Part IV – Practical Aids</vt:lpstr>
      <vt:lpstr>Some Roadblocks to Communicating</vt:lpstr>
      <vt:lpstr>Practical Aids continued:</vt:lpstr>
      <vt:lpstr>Responsibilities According to Office</vt:lpstr>
      <vt:lpstr>There are no obstacles just Opportunities to be Creative  </vt:lpstr>
      <vt:lpstr>Ongoing Formation for the  Fraternity Council!</vt:lpstr>
      <vt:lpstr>Any  Questions?</vt:lpstr>
      <vt:lpstr>PowerPoint Presentation</vt:lpstr>
      <vt:lpstr>Attracting new people </vt:lpstr>
      <vt:lpstr>How does the Council/Fraternity keep in contact with the Shut-ins?</vt:lpstr>
      <vt:lpstr>What are some ways to get to know our brothers and sisters?</vt:lpstr>
      <vt:lpstr>Prayer  Experiences:</vt:lpstr>
      <vt:lpstr>The Local Fraternity Minister should review the Regional Fraternity Council Minutes and discuss any relevant information with the Local Fraternity Council and/or with the entire Local Fraternity!</vt:lpstr>
      <vt:lpstr>Work collaboratively with other Fraternities.</vt:lpstr>
      <vt:lpstr>How do we guide our Fraternities  “going from Gospel to life  and life to the Gospel”?  [The Rule of the Secular Franciscan Order, article #4]</vt:lpstr>
      <vt:lpstr>“Placed on the ground and stripped of his sackcloth garment, he lifted up his face to heaven as usual, and, totally intent upon that glory, he covered the wound on his right side with his left hand, so no one would see it. Then he said to his brothers:  ‘I have done what is mine; may Christ teach you what is yours!’”   [The Remembrance of the Desire of a Soul by Thomas of Celano, Francis of Assisi: The Founder: Early Documents. p. 386]</vt:lpstr>
      <vt:lpstr>“Secular Franciscans, together with all people of good will, are called to build a more fraternal and evangelical world so that the kingdom of God may be brought about more effectively.”  [The rule of the Secular Franciscan Order, art. 14]          Designed by Deacon Dave &amp; Thérèse, O.F.S. March 2015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Council Formation</dc:title>
  <dc:creator>Therese Ream</dc:creator>
  <cp:lastModifiedBy>Deavers, Jason (ABCIL)</cp:lastModifiedBy>
  <cp:revision>91</cp:revision>
  <cp:lastPrinted>2015-03-27T16:57:45Z</cp:lastPrinted>
  <dcterms:created xsi:type="dcterms:W3CDTF">2015-03-27T16:56:28Z</dcterms:created>
  <dcterms:modified xsi:type="dcterms:W3CDTF">2017-03-06T13:37:54Z</dcterms:modified>
</cp:coreProperties>
</file>